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2.svg" ContentType="image/svg+xml"/>
  <Override PartName="/ppt/media/image16.svg" ContentType="image/svg+xml"/>
  <Override PartName="/ppt/media/image40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1" r:id="rId24"/>
    <p:sldId id="282" r:id="rId25"/>
    <p:sldId id="284" r:id="rId26"/>
    <p:sldId id="285" r:id="rId27"/>
    <p:sldId id="277" r:id="rId28"/>
    <p:sldId id="278" r:id="rId29"/>
    <p:sldId id="279" r:id="rId30"/>
  </p:sldIdLst>
  <p:sldSz cx="18288000" cy="10287000"/>
  <p:notesSz cx="6858000" cy="9144000"/>
  <p:embeddedFontLst>
    <p:embeddedFont>
      <p:font typeface="DM Sans"/>
      <p:regular r:id="rId34"/>
    </p:embeddedFont>
    <p:embeddedFont>
      <p:font typeface="DM Sans Bold"/>
      <p:bold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.xml"/><Relationship Id="rId4" Type="http://schemas.openxmlformats.org/officeDocument/2006/relationships/slide" Target="slides/slide2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5308" y="7612069"/>
            <a:ext cx="18578615" cy="3026928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8750128" y="2043516"/>
            <a:ext cx="8231758" cy="4104772"/>
            <a:chOff x="0" y="0"/>
            <a:chExt cx="10975677" cy="547303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975677" cy="398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90"/>
                </a:lnSpc>
              </a:pPr>
              <a:r>
                <a:rPr lang="en-US" sz="9825" spc="491">
                  <a:solidFill>
                    <a:srgbClr val="FFFFFF"/>
                  </a:solidFill>
                  <a:ea typeface="思源黑体 1 Heavy" panose="020B0A00000000000000" charset="-122"/>
                </a:rPr>
                <a:t>餐饮大数据智能推荐策略</a:t>
              </a:r>
              <a:endParaRPr lang="en-US" sz="9825" spc="491">
                <a:solidFill>
                  <a:srgbClr val="FFFFFF"/>
                </a:solidFill>
                <a:ea typeface="思源黑体 1 Heavy" panose="020B0A00000000000000" charset="-122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55259"/>
              <a:ext cx="10975677" cy="817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5"/>
                </a:lnSpc>
              </a:pPr>
              <a:r>
                <a:rPr lang="en-US" sz="3695" spc="221">
                  <a:solidFill>
                    <a:srgbClr val="FFFFFF"/>
                  </a:solidFill>
                  <a:latin typeface="DM Sans"/>
                </a:rPr>
                <a:t>TEAM REPORT</a:t>
              </a:r>
              <a:endParaRPr lang="en-US" sz="3695" spc="221">
                <a:solidFill>
                  <a:srgbClr val="FFFFFF"/>
                </a:solidFill>
                <a:latin typeface="DM Sans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50128" y="8601676"/>
            <a:ext cx="823175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50">
                <a:solidFill>
                  <a:srgbClr val="795FE6"/>
                </a:solidFill>
                <a:ea typeface="思源黑体 1 Light" panose="020B0400000000000000" charset="-122"/>
              </a:rPr>
              <a:t>小组成员：陈龙泉，莫镇玮，黄志杰，冯梓豪</a:t>
            </a:r>
            <a:endParaRPr lang="en-US" sz="3000" spc="150">
              <a:solidFill>
                <a:srgbClr val="795FE6"/>
              </a:solidFill>
              <a:ea typeface="思源黑体 1 Light" panose="020B0400000000000000" charset="-122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449477" y="1826251"/>
            <a:ext cx="7688513" cy="7299282"/>
          </a:xfrm>
          <a:custGeom>
            <a:avLst/>
            <a:gdLst/>
            <a:ahLst/>
            <a:cxnLst/>
            <a:rect l="l" t="t" r="r" b="b"/>
            <a:pathLst>
              <a:path w="7688513" h="7299282">
                <a:moveTo>
                  <a:pt x="7688513" y="0"/>
                </a:moveTo>
                <a:lnTo>
                  <a:pt x="0" y="0"/>
                </a:lnTo>
                <a:lnTo>
                  <a:pt x="0" y="7299283"/>
                </a:lnTo>
                <a:lnTo>
                  <a:pt x="7688513" y="7299283"/>
                </a:lnTo>
                <a:lnTo>
                  <a:pt x="768851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011089" cy="10287000"/>
          </a:xfrm>
          <a:custGeom>
            <a:avLst/>
            <a:gdLst/>
            <a:ahLst/>
            <a:cxnLst/>
            <a:rect l="l" t="t" r="r" b="b"/>
            <a:pathLst>
              <a:path w="6011089" h="10287000">
                <a:moveTo>
                  <a:pt x="0" y="0"/>
                </a:moveTo>
                <a:lnTo>
                  <a:pt x="6011089" y="0"/>
                </a:lnTo>
                <a:lnTo>
                  <a:pt x="60110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135" t="-3719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37861" y="4748264"/>
            <a:ext cx="9726009" cy="4572849"/>
          </a:xfrm>
          <a:custGeom>
            <a:avLst/>
            <a:gdLst/>
            <a:ahLst/>
            <a:cxnLst/>
            <a:rect l="l" t="t" r="r" b="b"/>
            <a:pathLst>
              <a:path w="9726009" h="4572849">
                <a:moveTo>
                  <a:pt x="0" y="0"/>
                </a:moveTo>
                <a:lnTo>
                  <a:pt x="9726009" y="0"/>
                </a:lnTo>
                <a:lnTo>
                  <a:pt x="9726009" y="4572849"/>
                </a:lnTo>
                <a:lnTo>
                  <a:pt x="0" y="4572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91434" y="1333563"/>
            <a:ext cx="957243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ea typeface="思源黑体 1" panose="020B0500000000000000" charset="-122"/>
              </a:rPr>
              <a:t>代码段</a:t>
            </a:r>
            <a:endParaRPr lang="en-US" sz="2500" spc="124">
              <a:solidFill>
                <a:srgbClr val="5034C4"/>
              </a:solidFill>
              <a:ea typeface="思源黑体 1" panose="020B0500000000000000" charset="-122"/>
            </a:endParaRPr>
          </a:p>
          <a:p>
            <a:pPr algn="just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print("菜品评论数据集的行数:")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 algn="just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println(MealRatingsdata.count()) // 输出数据集的行数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 algn="just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print("菜品评论数据集的结构:")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 algn="just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MealRatingsdata.printSchema() // 打印数据集的结构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391434" y="3868154"/>
            <a:ext cx="957243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运行结果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9400" y="342900"/>
            <a:ext cx="46101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数据集展示</a:t>
            </a:r>
            <a:endParaRPr lang="zh-CN" altLang="en-US" sz="5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011089" cy="10287000"/>
          </a:xfrm>
          <a:custGeom>
            <a:avLst/>
            <a:gdLst/>
            <a:ahLst/>
            <a:cxnLst/>
            <a:rect l="l" t="t" r="r" b="b"/>
            <a:pathLst>
              <a:path w="6011089" h="10287000">
                <a:moveTo>
                  <a:pt x="0" y="0"/>
                </a:moveTo>
                <a:lnTo>
                  <a:pt x="6011089" y="0"/>
                </a:lnTo>
                <a:lnTo>
                  <a:pt x="60110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135" t="-3719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40964" y="3681295"/>
            <a:ext cx="9818336" cy="6165338"/>
          </a:xfrm>
          <a:custGeom>
            <a:avLst/>
            <a:gdLst/>
            <a:ahLst/>
            <a:cxnLst/>
            <a:rect l="l" t="t" r="r" b="b"/>
            <a:pathLst>
              <a:path w="9818336" h="6165338">
                <a:moveTo>
                  <a:pt x="0" y="0"/>
                </a:moveTo>
                <a:lnTo>
                  <a:pt x="9818336" y="0"/>
                </a:lnTo>
                <a:lnTo>
                  <a:pt x="9818336" y="6165338"/>
                </a:lnTo>
                <a:lnTo>
                  <a:pt x="0" y="6165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40964" y="843343"/>
            <a:ext cx="957243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ea typeface="思源黑体 1" panose="020B0500000000000000" charset="-122"/>
              </a:rPr>
              <a:t>代码段</a:t>
            </a:r>
            <a:endParaRPr lang="en-US" sz="2500" spc="124">
              <a:solidFill>
                <a:srgbClr val="5034C4"/>
              </a:solidFill>
              <a:ea typeface="思源黑体 1" panose="020B0500000000000000" charset="-122"/>
            </a:endParaRPr>
          </a:p>
          <a:p>
            <a:pPr algn="just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println("显示原始数据集:")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 algn="just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MealRatingsdata.show(10)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440964" y="2939784"/>
            <a:ext cx="957243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运行结果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05800" y="3068736"/>
            <a:ext cx="8221094" cy="5692448"/>
          </a:xfrm>
          <a:custGeom>
            <a:avLst/>
            <a:gdLst/>
            <a:ahLst/>
            <a:cxnLst/>
            <a:rect l="l" t="t" r="r" b="b"/>
            <a:pathLst>
              <a:path w="8221094" h="5692448">
                <a:moveTo>
                  <a:pt x="0" y="0"/>
                </a:moveTo>
                <a:lnTo>
                  <a:pt x="8221094" y="0"/>
                </a:lnTo>
                <a:lnTo>
                  <a:pt x="8221094" y="5692448"/>
                </a:lnTo>
                <a:lnTo>
                  <a:pt x="0" y="56924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7100" y="2476500"/>
            <a:ext cx="9048700" cy="6084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ea typeface="思源黑体 1" panose="020B0500000000000000" charset="-122"/>
              </a:rPr>
              <a:t>代码段</a:t>
            </a:r>
            <a:endParaRPr lang="en-US" sz="2485" spc="124">
              <a:solidFill>
                <a:srgbClr val="5034C4"/>
              </a:solidFill>
              <a:ea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 // 剔除任何一个属性有缺失值的行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val MealRatingslostData = MealRatingsdata.na.drop(Seq("UserID", "Rating", "ReviewTime", "Review", "MealID"))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// 计算处理后的数据行数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val lostrowCount = MealRatingslostData.count()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//缺失属性的行数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val lostnum=MealRatingsdata.count()-lostrowCount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println(s"处理的缺失行数: $lostnum")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println(s"处理后的数据行数: $lostrowCount")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// 打印处理后的数据集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println(s"处理后的数据集:")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MealRatingslostData.show(10)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05800" y="2447925"/>
            <a:ext cx="2854718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运行结果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10400" y="571500"/>
            <a:ext cx="43307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处理缺失值</a:t>
            </a:r>
            <a:endParaRPr lang="zh-CN" altLang="en-US"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6090" y="1682279"/>
            <a:ext cx="8635243" cy="8276886"/>
          </a:xfrm>
          <a:custGeom>
            <a:avLst/>
            <a:gdLst/>
            <a:ahLst/>
            <a:cxnLst/>
            <a:rect l="l" t="t" r="r" b="b"/>
            <a:pathLst>
              <a:path w="8635243" h="8276886">
                <a:moveTo>
                  <a:pt x="0" y="0"/>
                </a:moveTo>
                <a:lnTo>
                  <a:pt x="8635243" y="0"/>
                </a:lnTo>
                <a:lnTo>
                  <a:pt x="8635243" y="8276886"/>
                </a:lnTo>
                <a:lnTo>
                  <a:pt x="0" y="82768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300" y="3628554"/>
            <a:ext cx="9048700" cy="477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ea typeface="思源黑体 1" panose="020B0500000000000000" charset="-122"/>
              </a:rPr>
              <a:t>代码段</a:t>
            </a:r>
            <a:endParaRPr lang="en-US" sz="2485" spc="124">
              <a:solidFill>
                <a:srgbClr val="5034C4"/>
              </a:solidFill>
              <a:ea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// 去除重复的行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 val processedrepeData = FinaMealRatingsData.dropDuplicates(Seq("UserID", "MealID"))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 val ReperowCount = processedrepeData.count()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//缺失属性的行数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val repenum=MealRatingsdata.count()-ReperowCount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println(s"处理的重复行数: $repenum")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println(s"处理的重复数据集：")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480"/>
              </a:lnSpc>
            </a:pPr>
            <a:r>
              <a:rPr lang="en-US" sz="2485" spc="124">
                <a:solidFill>
                  <a:srgbClr val="5034C4"/>
                </a:solidFill>
                <a:latin typeface="思源黑体 1" panose="020B0500000000000000" charset="-122"/>
              </a:rPr>
              <a:t>processedrepeData.show()</a:t>
            </a:r>
            <a:endParaRPr lang="en-US" sz="2485" spc="124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86090" y="952500"/>
            <a:ext cx="2854718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运行结果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86000" y="1333500"/>
            <a:ext cx="41097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处理重复值</a:t>
            </a:r>
            <a:endParaRPr lang="zh-CN" altLang="en-US" sz="4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011089" cy="10287000"/>
          </a:xfrm>
          <a:custGeom>
            <a:avLst/>
            <a:gdLst/>
            <a:ahLst/>
            <a:cxnLst/>
            <a:rect l="l" t="t" r="r" b="b"/>
            <a:pathLst>
              <a:path w="6011089" h="10287000">
                <a:moveTo>
                  <a:pt x="0" y="0"/>
                </a:moveTo>
                <a:lnTo>
                  <a:pt x="6011089" y="0"/>
                </a:lnTo>
                <a:lnTo>
                  <a:pt x="60110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135" t="-3719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26704" y="3489055"/>
            <a:ext cx="6800957" cy="6571814"/>
          </a:xfrm>
          <a:custGeom>
            <a:avLst/>
            <a:gdLst/>
            <a:ahLst/>
            <a:cxnLst/>
            <a:rect l="l" t="t" r="r" b="b"/>
            <a:pathLst>
              <a:path w="6800957" h="6571814">
                <a:moveTo>
                  <a:pt x="0" y="0"/>
                </a:moveTo>
                <a:lnTo>
                  <a:pt x="6800956" y="0"/>
                </a:lnTo>
                <a:lnTo>
                  <a:pt x="6800956" y="6571814"/>
                </a:lnTo>
                <a:lnTo>
                  <a:pt x="0" y="6571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40964" y="405193"/>
            <a:ext cx="957243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ea typeface="思源黑体 1" panose="020B0500000000000000" charset="-122"/>
              </a:rPr>
              <a:t>代码段</a:t>
            </a:r>
            <a:endParaRPr lang="en-US" sz="2500" spc="124">
              <a:solidFill>
                <a:srgbClr val="5034C4"/>
              </a:solidFill>
              <a:ea typeface="思源黑体 1" panose="020B0500000000000000" charset="-122"/>
            </a:endParaRPr>
          </a:p>
          <a:p>
            <a:pPr algn="just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println(s"处理后的数据行数: $ReperowCount")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 algn="just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// 打印处理后的数据集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 algn="just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println(s"处理后的数据集: 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 algn="just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FinaMealRatingsData.show()//显示最终的菜品评论数据集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440964" y="2939784"/>
            <a:ext cx="957243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运行结果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98615" y="106045"/>
            <a:ext cx="3757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处理后的数据集</a:t>
            </a:r>
            <a:endParaRPr lang="zh-CN" altLang="en-US"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0141" y="3090074"/>
            <a:ext cx="9100728" cy="6319693"/>
          </a:xfrm>
          <a:custGeom>
            <a:avLst/>
            <a:gdLst/>
            <a:ahLst/>
            <a:cxnLst/>
            <a:rect l="l" t="t" r="r" b="b"/>
            <a:pathLst>
              <a:path w="9100728" h="6319693">
                <a:moveTo>
                  <a:pt x="0" y="0"/>
                </a:moveTo>
                <a:lnTo>
                  <a:pt x="9100728" y="0"/>
                </a:lnTo>
                <a:lnTo>
                  <a:pt x="9100728" y="6319693"/>
                </a:lnTo>
                <a:lnTo>
                  <a:pt x="0" y="631969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500" y="2019300"/>
            <a:ext cx="8416632" cy="8094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5"/>
              </a:lnSpc>
            </a:pPr>
            <a:r>
              <a:rPr lang="en-US" sz="2310" spc="115">
                <a:solidFill>
                  <a:srgbClr val="5034C4"/>
                </a:solidFill>
                <a:ea typeface="思源黑体 1" panose="020B0500000000000000" charset="-122"/>
              </a:rPr>
              <a:t>代码段</a:t>
            </a:r>
            <a:endParaRPr lang="en-US" sz="2310" spc="115">
              <a:solidFill>
                <a:srgbClr val="5034C4"/>
              </a:solidFill>
              <a:ea typeface="思源黑体 1" panose="020B0500000000000000" charset="-122"/>
            </a:endParaRPr>
          </a:p>
          <a:p>
            <a:pPr>
              <a:lnSpc>
                <a:spcPts val="3235"/>
              </a:lnSpc>
            </a:pPr>
            <a:r>
              <a:rPr lang="en-US" sz="2310" spc="115">
                <a:solidFill>
                  <a:srgbClr val="5034C4"/>
                </a:solidFill>
                <a:latin typeface="思源黑体 1" panose="020B0500000000000000" charset="-122"/>
              </a:rPr>
              <a:t>// 创建StringIndexer并转换MealID列</a:t>
            </a:r>
            <a:endParaRPr lang="en-US" sz="2310" spc="11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235"/>
              </a:lnSpc>
            </a:pPr>
            <a:r>
              <a:rPr lang="en-US" sz="2310" spc="115">
                <a:solidFill>
                  <a:srgbClr val="5034C4"/>
                </a:solidFill>
                <a:latin typeface="思源黑体 1" panose="020B0500000000000000" charset="-122"/>
              </a:rPr>
              <a:t>val MealIdIndexer= new StringIndexer().setInputCol("MealID").setOutputCol("MealIDIndex")</a:t>
            </a:r>
            <a:endParaRPr lang="en-US" sz="2310" spc="11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235"/>
              </a:lnSpc>
            </a:pPr>
            <a:r>
              <a:rPr lang="en-US" sz="2310" spc="115">
                <a:solidFill>
                  <a:srgbClr val="5034C4"/>
                </a:solidFill>
                <a:latin typeface="思源黑体 1" panose="020B0500000000000000" charset="-122"/>
              </a:rPr>
              <a:t>val indexedData1 = MealIdIndexer.fit(FinaMealRatingsData).transform(FinaMealRatingsData)</a:t>
            </a:r>
            <a:endParaRPr lang="en-US" sz="2310" spc="11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235"/>
              </a:lnSpc>
            </a:pPr>
            <a:r>
              <a:rPr lang="en-US" sz="2310" spc="115">
                <a:solidFill>
                  <a:srgbClr val="5034C4"/>
                </a:solidFill>
                <a:latin typeface="思源黑体 1" panose="020B0500000000000000" charset="-122"/>
              </a:rPr>
              <a:t>// 创建StringIndexer并转换UserID列</a:t>
            </a:r>
            <a:endParaRPr lang="en-US" sz="2310" spc="11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235"/>
              </a:lnSpc>
            </a:pPr>
            <a:r>
              <a:rPr lang="en-US" sz="2310" spc="115">
                <a:solidFill>
                  <a:srgbClr val="5034C4"/>
                </a:solidFill>
                <a:latin typeface="思源黑体 1" panose="020B0500000000000000" charset="-122"/>
              </a:rPr>
              <a:t>val userIdIndexer = new StringIndexer().setInputCol("UserID").setOutputCol("UserIDIndex")</a:t>
            </a:r>
            <a:endParaRPr lang="en-US" sz="2310" spc="11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235"/>
              </a:lnSpc>
            </a:pPr>
            <a:r>
              <a:rPr lang="en-US" sz="2310" spc="115">
                <a:solidFill>
                  <a:srgbClr val="5034C4"/>
                </a:solidFill>
                <a:latin typeface="思源黑体 1" panose="020B0500000000000000" charset="-122"/>
              </a:rPr>
              <a:t>val indexedData2 = userIdIndexer.fit(indexedData1).transform(indexedData1)</a:t>
            </a:r>
            <a:endParaRPr lang="en-US" sz="2310" spc="11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235"/>
              </a:lnSpc>
            </a:pPr>
            <a:r>
              <a:rPr lang="en-US" sz="2310" spc="115">
                <a:solidFill>
                  <a:srgbClr val="5034C4"/>
                </a:solidFill>
                <a:latin typeface="思源黑体 1" panose="020B0500000000000000" charset="-122"/>
              </a:rPr>
              <a:t>//并保存到hive表中</a:t>
            </a:r>
            <a:endParaRPr lang="en-US" sz="2310" spc="11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235"/>
              </a:lnSpc>
            </a:pPr>
            <a:r>
              <a:rPr lang="en-US" sz="2310" spc="115">
                <a:solidFill>
                  <a:srgbClr val="5034C4"/>
                </a:solidFill>
                <a:latin typeface="思源黑体 1" panose="020B0500000000000000" charset="-122"/>
              </a:rPr>
              <a:t>indexedData2.write.mode("overwrite").format("parquet").saveAsTable("rating_data_table")</a:t>
            </a:r>
            <a:endParaRPr lang="en-US" sz="2310" spc="11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235"/>
              </a:lnSpc>
            </a:pPr>
            <a:r>
              <a:rPr lang="en-US" sz="2310" spc="115">
                <a:solidFill>
                  <a:srgbClr val="5034C4"/>
                </a:solidFill>
                <a:latin typeface="思源黑体 1" panose="020B0500000000000000" charset="-122"/>
              </a:rPr>
              <a:t>println("转码后的数据集：")</a:t>
            </a:r>
            <a:endParaRPr lang="en-US" sz="2310" spc="11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235"/>
              </a:lnSpc>
            </a:pPr>
            <a:r>
              <a:rPr lang="en-US" sz="2310" spc="115">
                <a:solidFill>
                  <a:srgbClr val="5034C4"/>
                </a:solidFill>
                <a:latin typeface="思源黑体 1" panose="020B0500000000000000" charset="-122"/>
              </a:rPr>
              <a:t>indexedData2.show()</a:t>
            </a:r>
            <a:endParaRPr lang="en-US" sz="2310" spc="115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35110" y="1990725"/>
            <a:ext cx="2854718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运行结果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91200" y="876300"/>
            <a:ext cx="72383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ID</a:t>
            </a:r>
            <a:r>
              <a:rPr lang="zh-CN" altLang="en-US" sz="4400"/>
              <a:t>转码</a:t>
            </a:r>
            <a:endParaRPr lang="zh-CN" altLang="en-US" sz="4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011089" cy="10287000"/>
          </a:xfrm>
          <a:custGeom>
            <a:avLst/>
            <a:gdLst/>
            <a:ahLst/>
            <a:cxnLst/>
            <a:rect l="l" t="t" r="r" b="b"/>
            <a:pathLst>
              <a:path w="6011089" h="10287000">
                <a:moveTo>
                  <a:pt x="0" y="0"/>
                </a:moveTo>
                <a:lnTo>
                  <a:pt x="6011089" y="0"/>
                </a:lnTo>
                <a:lnTo>
                  <a:pt x="60110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135" t="-3719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98247" y="3600819"/>
            <a:ext cx="9257870" cy="6541602"/>
          </a:xfrm>
          <a:custGeom>
            <a:avLst/>
            <a:gdLst/>
            <a:ahLst/>
            <a:cxnLst/>
            <a:rect l="l" t="t" r="r" b="b"/>
            <a:pathLst>
              <a:path w="9257870" h="6541602">
                <a:moveTo>
                  <a:pt x="0" y="0"/>
                </a:moveTo>
                <a:lnTo>
                  <a:pt x="9257870" y="0"/>
                </a:lnTo>
                <a:lnTo>
                  <a:pt x="9257870" y="6541602"/>
                </a:lnTo>
                <a:lnTo>
                  <a:pt x="0" y="6541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40964" y="186118"/>
            <a:ext cx="9572437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ea typeface="思源黑体 1" panose="020B0500000000000000" charset="-122"/>
              </a:rPr>
              <a:t>代码段</a:t>
            </a:r>
            <a:endParaRPr lang="en-US" sz="2500" spc="124">
              <a:solidFill>
                <a:srgbClr val="5034C4"/>
              </a:solidFill>
              <a:ea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// 查询并显示写入Hive表后的内容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val ratingtableData= spark.sql("SELECT * FROM rating_data_table")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println("写入Hive表后的内容：")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ratingtableData.show()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440964" y="2939784"/>
            <a:ext cx="957243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运行结果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81235" y="2047253"/>
            <a:ext cx="6221293" cy="8173642"/>
          </a:xfrm>
          <a:custGeom>
            <a:avLst/>
            <a:gdLst/>
            <a:ahLst/>
            <a:cxnLst/>
            <a:rect l="l" t="t" r="r" b="b"/>
            <a:pathLst>
              <a:path w="6221293" h="8173642">
                <a:moveTo>
                  <a:pt x="0" y="0"/>
                </a:moveTo>
                <a:lnTo>
                  <a:pt x="6221293" y="0"/>
                </a:lnTo>
                <a:lnTo>
                  <a:pt x="6221293" y="8173642"/>
                </a:lnTo>
                <a:lnTo>
                  <a:pt x="0" y="81736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42989" y="1333500"/>
            <a:ext cx="8416632" cy="787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代码段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//读取MySQL数据库中的meal_list表格内容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val MealListData: DataFrame = spark.read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  .format("jdbc") //指定数据源格式为JDBC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  .option("url", "jdbc:mysql://master:3306") //指定数据库连接URL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  .option("driver", "com.mysql.cj.jdbc.Driver") //指定JDBC驱动程序类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  .option("dbtable", "data.meal_list") //指定要读取的数据表名称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  .option("user", "root") //指定数据库用户名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  .option("password", "123456") //指定数据库密码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  .load() //加载数据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print("菜品名数据集的行数:")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println(MealListData.count())  // 输出数据集的行数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print("菜品名数据集的结构:")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MealListData.printSchema()  // 打印数据集的结构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MealListData.show(10)//默认只显示20行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881235" y="1304925"/>
            <a:ext cx="2854718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运行结果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14800" y="419100"/>
            <a:ext cx="56965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读取菜品数据集</a:t>
            </a:r>
            <a:endParaRPr lang="zh-CN" altLang="en-US"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331150"/>
            <a:ext cx="3598804" cy="8579930"/>
          </a:xfrm>
          <a:custGeom>
            <a:avLst/>
            <a:gdLst/>
            <a:ahLst/>
            <a:cxnLst/>
            <a:rect l="l" t="t" r="r" b="b"/>
            <a:pathLst>
              <a:path w="3598804" h="8579930">
                <a:moveTo>
                  <a:pt x="0" y="0"/>
                </a:moveTo>
                <a:lnTo>
                  <a:pt x="3598804" y="0"/>
                </a:lnTo>
                <a:lnTo>
                  <a:pt x="3598804" y="8579930"/>
                </a:lnTo>
                <a:lnTo>
                  <a:pt x="0" y="857993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77027" y="1331150"/>
            <a:ext cx="4069202" cy="8579930"/>
          </a:xfrm>
          <a:custGeom>
            <a:avLst/>
            <a:gdLst/>
            <a:ahLst/>
            <a:cxnLst/>
            <a:rect l="l" t="t" r="r" b="b"/>
            <a:pathLst>
              <a:path w="4069202" h="8579930">
                <a:moveTo>
                  <a:pt x="0" y="0"/>
                </a:moveTo>
                <a:lnTo>
                  <a:pt x="4069202" y="0"/>
                </a:lnTo>
                <a:lnTo>
                  <a:pt x="4069202" y="8579930"/>
                </a:lnTo>
                <a:lnTo>
                  <a:pt x="0" y="857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2590" y="725805"/>
            <a:ext cx="8416632" cy="918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代码段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//挑选有异常的数据行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val randData = MealListData.filter(col("mealno").isNull || col("mealID").isNull || col("meal_name").isNull)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// 删除具有任意属性为NULL值的行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val finaMealListData = MealListData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  .filter(col("mealno").isNotNull &amp;&amp; col("mealID").isNotNull &amp;&amp; col("meal_name").isNotNull)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// 统计处理后的数据行数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val rowCount = finaMealListData.count()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val randnum=MealListData.count()-rowCount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println(s"处理的数据数: $randnum")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println(s"处理的数据集:")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randData.show()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// 显示处理后的数据行数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println(s"处理后的数据数: $rowCount")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println(s"处理后的数据集:")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finaMealListData.show()//显示最终的菜品名单数据集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769620"/>
            <a:ext cx="2854718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运行结果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11190" y="320040"/>
            <a:ext cx="32588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异常数据处理</a:t>
            </a:r>
            <a:endParaRPr lang="zh-CN" altLang="en-US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77796" y="1442196"/>
            <a:ext cx="5641843" cy="8468884"/>
          </a:xfrm>
          <a:custGeom>
            <a:avLst/>
            <a:gdLst/>
            <a:ahLst/>
            <a:cxnLst/>
            <a:rect l="l" t="t" r="r" b="b"/>
            <a:pathLst>
              <a:path w="5641843" h="8468884">
                <a:moveTo>
                  <a:pt x="0" y="0"/>
                </a:moveTo>
                <a:lnTo>
                  <a:pt x="5641844" y="0"/>
                </a:lnTo>
                <a:lnTo>
                  <a:pt x="5641844" y="8468884"/>
                </a:lnTo>
                <a:lnTo>
                  <a:pt x="0" y="846888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0445" y="2629932"/>
            <a:ext cx="8416632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代码段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 // 计算每个用户的评论次数，并统计每个用户评论的次数和占比。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val userCount = FinaMealRatingsData.groupBy("UserID").count()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val totalCount = userCount.agg(sum("count")).first().getLong(0)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val userStats = userCount.withColumn("percentage", col("count") / totalCount * 100)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// 打印每个用户评论的次数和占比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println("每个用户的评论次数和占比：")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500"/>
              </a:lnSpc>
            </a:pPr>
            <a:r>
              <a:rPr lang="en-US" sz="2500" spc="124">
                <a:solidFill>
                  <a:srgbClr val="5034C4"/>
                </a:solidFill>
                <a:latin typeface="思源黑体 1" panose="020B0500000000000000" charset="-122"/>
              </a:rPr>
              <a:t>    userStats.show()</a:t>
            </a:r>
            <a:endParaRPr lang="en-US" sz="2500" spc="124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769620"/>
            <a:ext cx="2854718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运行结果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5000" y="876300"/>
            <a:ext cx="5751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用户评论次数和占比</a:t>
            </a:r>
            <a:endParaRPr lang="zh-CN" altLang="en-US"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388091" y="3833690"/>
            <a:ext cx="5442740" cy="2619620"/>
            <a:chOff x="0" y="0"/>
            <a:chExt cx="7256987" cy="349282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022087" cy="2591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60"/>
                </a:lnSpc>
              </a:pPr>
              <a:r>
                <a:rPr lang="en-US" sz="12800" spc="639">
                  <a:solidFill>
                    <a:srgbClr val="5034C4"/>
                  </a:solidFill>
                  <a:ea typeface="思源黑体 1 Heavy" panose="020B0A00000000000000" charset="-122"/>
                </a:rPr>
                <a:t>目录</a:t>
              </a:r>
              <a:endParaRPr lang="en-US" sz="12800" spc="639">
                <a:solidFill>
                  <a:srgbClr val="5034C4"/>
                </a:solidFill>
                <a:ea typeface="思源黑体 1 Heavy" panose="020B0A00000000000000" charset="-122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4899" y="2505531"/>
              <a:ext cx="7022087" cy="987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 spc="656">
                  <a:solidFill>
                    <a:srgbClr val="5034C4"/>
                  </a:solidFill>
                  <a:latin typeface="DM Sans"/>
                </a:rPr>
                <a:t>Contents</a:t>
              </a:r>
              <a:endParaRPr lang="en-US" sz="4500" spc="656">
                <a:solidFill>
                  <a:srgbClr val="5034C4"/>
                </a:solidFill>
                <a:latin typeface="DM San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9144000" y="2398337"/>
            <a:ext cx="7002211" cy="5488132"/>
            <a:chOff x="0" y="0"/>
            <a:chExt cx="9336282" cy="7317510"/>
          </a:xfrm>
        </p:grpSpPr>
        <p:sp>
          <p:nvSpPr>
            <p:cNvPr id="6" name="TextBox 6"/>
            <p:cNvSpPr txBox="1"/>
            <p:nvPr/>
          </p:nvSpPr>
          <p:spPr>
            <a:xfrm>
              <a:off x="1958288" y="-92241"/>
              <a:ext cx="7377994" cy="108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70"/>
                </a:lnSpc>
              </a:pPr>
              <a:r>
                <a:rPr lang="en-US" sz="4905" spc="245">
                  <a:solidFill>
                    <a:srgbClr val="5034C4"/>
                  </a:solidFill>
                  <a:ea typeface="思源黑体 1 Bold" panose="020B0800000000000000" charset="-122"/>
                </a:rPr>
                <a:t>成员分工</a:t>
              </a:r>
              <a:endParaRPr lang="en-US" sz="4905" spc="245">
                <a:solidFill>
                  <a:srgbClr val="5034C4"/>
                </a:solidFill>
                <a:ea typeface="思源黑体 1 Bold" panose="020B0800000000000000" charset="-122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1247907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5"/>
                </a:lnSpc>
              </a:pPr>
              <a:r>
                <a:rPr lang="en-US" sz="4905">
                  <a:solidFill>
                    <a:srgbClr val="5034C4"/>
                  </a:solidFill>
                  <a:latin typeface="DM Sans Bold"/>
                </a:rPr>
                <a:t>01</a:t>
              </a:r>
              <a:endParaRPr lang="en-US" sz="4905">
                <a:solidFill>
                  <a:srgbClr val="5034C4"/>
                </a:solidFill>
                <a:latin typeface="DM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58288" y="2015588"/>
              <a:ext cx="7377994" cy="108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70"/>
                </a:lnSpc>
              </a:pPr>
              <a:r>
                <a:rPr lang="en-US" sz="4905" spc="245">
                  <a:solidFill>
                    <a:srgbClr val="5034C4"/>
                  </a:solidFill>
                  <a:ea typeface="思源黑体 1 Bold" panose="020B0800000000000000" charset="-122"/>
                </a:rPr>
                <a:t>需求分析</a:t>
              </a:r>
              <a:endParaRPr lang="en-US" sz="4905" spc="245">
                <a:solidFill>
                  <a:srgbClr val="5034C4"/>
                </a:solidFill>
                <a:ea typeface="思源黑体 1 Bold" panose="020B0800000000000000" charset="-122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17355"/>
              <a:ext cx="1247907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5"/>
                </a:lnSpc>
              </a:pPr>
              <a:r>
                <a:rPr lang="en-US" sz="4905">
                  <a:solidFill>
                    <a:srgbClr val="5034C4"/>
                  </a:solidFill>
                  <a:latin typeface="DM Sans Bold"/>
                </a:rPr>
                <a:t>02</a:t>
              </a:r>
              <a:endParaRPr lang="en-US" sz="4905">
                <a:solidFill>
                  <a:srgbClr val="5034C4"/>
                </a:solidFill>
                <a:latin typeface="DM Sans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58288" y="4123418"/>
              <a:ext cx="7377994" cy="108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70"/>
                </a:lnSpc>
              </a:pPr>
              <a:r>
                <a:rPr lang="en-US" sz="4905" spc="245">
                  <a:solidFill>
                    <a:srgbClr val="5034C4"/>
                  </a:solidFill>
                  <a:ea typeface="思源黑体 1 Bold" panose="020B0800000000000000" charset="-122"/>
                </a:rPr>
                <a:t>实现过程</a:t>
              </a:r>
              <a:endParaRPr lang="en-US" sz="4905" spc="245">
                <a:solidFill>
                  <a:srgbClr val="5034C4"/>
                </a:solidFill>
                <a:ea typeface="思源黑体 1 Bold" panose="020B0800000000000000" charset="-122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225184"/>
              <a:ext cx="1247907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5"/>
                </a:lnSpc>
              </a:pPr>
              <a:r>
                <a:rPr lang="en-US" sz="4905">
                  <a:solidFill>
                    <a:srgbClr val="5034C4"/>
                  </a:solidFill>
                  <a:latin typeface="DM Sans Bold"/>
                </a:rPr>
                <a:t>03</a:t>
              </a:r>
              <a:endParaRPr lang="en-US" sz="4905">
                <a:solidFill>
                  <a:srgbClr val="5034C4"/>
                </a:solidFill>
                <a:latin typeface="DM Sans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58288" y="6231247"/>
              <a:ext cx="7377994" cy="108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70"/>
                </a:lnSpc>
              </a:pPr>
              <a:r>
                <a:rPr lang="en-US" sz="4905" spc="245">
                  <a:solidFill>
                    <a:srgbClr val="5034C4"/>
                  </a:solidFill>
                  <a:ea typeface="思源黑体 1 Bold" panose="020B0800000000000000" charset="-122"/>
                </a:rPr>
                <a:t>结论分析</a:t>
              </a:r>
              <a:endParaRPr lang="en-US" sz="4905" spc="245">
                <a:solidFill>
                  <a:srgbClr val="5034C4"/>
                </a:solidFill>
                <a:ea typeface="思源黑体 1 Bold" panose="020B0800000000000000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333014"/>
              <a:ext cx="1247907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5"/>
                </a:lnSpc>
              </a:pPr>
              <a:r>
                <a:rPr lang="en-US" sz="4905">
                  <a:solidFill>
                    <a:srgbClr val="5034C4"/>
                  </a:solidFill>
                  <a:latin typeface="DM Sans Bold"/>
                </a:rPr>
                <a:t>04</a:t>
              </a:r>
              <a:endParaRPr lang="en-US" sz="4905">
                <a:solidFill>
                  <a:srgbClr val="5034C4"/>
                </a:solidFill>
                <a:latin typeface="DM Sans Bold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32391" y="862999"/>
            <a:ext cx="3681968" cy="7147350"/>
          </a:xfrm>
          <a:custGeom>
            <a:avLst/>
            <a:gdLst/>
            <a:ahLst/>
            <a:cxnLst/>
            <a:rect l="l" t="t" r="r" b="b"/>
            <a:pathLst>
              <a:path w="3681968" h="7147350">
                <a:moveTo>
                  <a:pt x="0" y="0"/>
                </a:moveTo>
                <a:lnTo>
                  <a:pt x="3681968" y="0"/>
                </a:lnTo>
                <a:lnTo>
                  <a:pt x="3681968" y="7147351"/>
                </a:lnTo>
                <a:lnTo>
                  <a:pt x="0" y="714735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76018" y="519181"/>
            <a:ext cx="4586317" cy="964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// 评估模型性能，计算均方误差RMSE。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val evaluator = new RegressionEvaluator()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  .setMetricName("rmse")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  .setLabelCol("Rating")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  .setPredictionCol("prediction")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val rmse = evaluator.evaluate(predictions)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println(s"均方根误差（RMSE）: $rmse")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// 11.输出模型的用户因子矩阵和菜品因子矩阵。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val userFactors = model.userFactors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val mealFactors = model.itemFactors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println("用户因子矩阵：")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userFactors.show()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println("菜品因子矩阵：")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mealFactors.show()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924367" y="862999"/>
            <a:ext cx="3147401" cy="7745731"/>
          </a:xfrm>
          <a:custGeom>
            <a:avLst/>
            <a:gdLst/>
            <a:ahLst/>
            <a:cxnLst/>
            <a:rect l="l" t="t" r="r" b="b"/>
            <a:pathLst>
              <a:path w="3147401" h="7745731">
                <a:moveTo>
                  <a:pt x="0" y="0"/>
                </a:moveTo>
                <a:lnTo>
                  <a:pt x="3147400" y="0"/>
                </a:lnTo>
                <a:lnTo>
                  <a:pt x="3147400" y="7745732"/>
                </a:lnTo>
                <a:lnTo>
                  <a:pt x="0" y="7745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2593" y="702061"/>
            <a:ext cx="5116700" cy="815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 // 将数据集划分为训练集和测试集。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val Array(trainingData, testData) = ALSData.randomSplit(Array(0.8, 0.2))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// 将训练集创建并保存到新表MealRatingsDataTrain表中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trainingData.write.mode(SaveMode.Overwrite).saveAsTable("MealRatingsDataTrain")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// 设置ALS模型参数。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val als = new ALS()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  .setMaxIter(10)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  .setRegParam(0.01)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  .setUserCol("UserIDIndex")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  .setItemCol("MealIDIndex")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  .setRatingCol("Rating")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// 拟合ALS模型。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val model = als.fit(trainingData)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//使用测试集进行预测，并保存结果到DataFrame。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 val predictions = model.transform(testData)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5034C4"/>
                </a:solidFill>
                <a:latin typeface="思源黑体 1" panose="020B0500000000000000" charset="-122"/>
              </a:rPr>
              <a:t>   </a:t>
            </a:r>
            <a:endParaRPr lang="en-US" sz="2100" spc="105">
              <a:solidFill>
                <a:srgbClr val="5034C4"/>
              </a:solidFill>
              <a:latin typeface="思源黑体 1" panose="020B05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32391" y="298201"/>
            <a:ext cx="2854718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运行结果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15321"/>
            <a:ext cx="2854718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5034C4"/>
                </a:solidFill>
                <a:ea typeface="思源黑体 1" panose="020B0500000000000000" charset="-122"/>
              </a:rPr>
              <a:t>代码段</a:t>
            </a:r>
            <a:endParaRPr lang="en-US" sz="2400">
              <a:solidFill>
                <a:srgbClr val="5034C4"/>
              </a:solidFill>
              <a:ea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29200" y="800100"/>
            <a:ext cx="7189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所有用户推荐前十菜品</a:t>
            </a:r>
            <a:endParaRPr lang="zh-CN" altLang="en-US" sz="4800"/>
          </a:p>
        </p:txBody>
      </p:sp>
      <p:sp>
        <p:nvSpPr>
          <p:cNvPr id="7" name="文本框 6"/>
          <p:cNvSpPr txBox="1"/>
          <p:nvPr/>
        </p:nvSpPr>
        <p:spPr>
          <a:xfrm>
            <a:off x="335280" y="1790700"/>
            <a:ext cx="185235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    // 12.为所有用户推荐前10个菜品，并输出结果。</a:t>
            </a:r>
            <a:endParaRPr lang="zh-CN" altLang="en-US" sz="4000"/>
          </a:p>
          <a:p>
            <a:r>
              <a:rPr lang="zh-CN" altLang="en-US" sz="4000"/>
              <a:t>    val allUsers = ALSData.select("UserIDIndex").distinct()</a:t>
            </a:r>
            <a:endParaRPr lang="zh-CN" altLang="en-US" sz="4000"/>
          </a:p>
          <a:p>
            <a:r>
              <a:rPr lang="zh-CN" altLang="en-US" sz="4000"/>
              <a:t>    val allUserRecommendations = model.recommendForUserSubset(allUsers, 10)</a:t>
            </a:r>
            <a:endParaRPr lang="zh-CN" altLang="en-US" sz="4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728085"/>
            <a:ext cx="16717645" cy="6510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6200" y="342900"/>
            <a:ext cx="6096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连接查询得到结果</a:t>
            </a:r>
            <a:endParaRPr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381000" y="2019300"/>
            <a:ext cx="10567670" cy="6982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/>
              <a:t>   // 将 expandedRecommendations 表与 ratingMealData 表连接</a:t>
            </a:r>
            <a:endParaRPr lang="zh-CN" altLang="en-US" sz="4000"/>
          </a:p>
          <a:p>
            <a:r>
              <a:rPr lang="zh-CN" altLang="en-US" sz="4000"/>
              <a:t>    val joinedResult1= expandedRecommendations1.join(ratingMealData, Seq("MealIDIndex")).dropDuplicates()</a:t>
            </a:r>
            <a:endParaRPr lang="zh-CN" altLang="en-US" sz="4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0" y="266700"/>
            <a:ext cx="5753100" cy="9715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88670" y="266700"/>
            <a:ext cx="5632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为菜品推荐用户</a:t>
            </a:r>
            <a:endParaRPr lang="zh-CN" altLang="en-US" sz="4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0" y="266700"/>
            <a:ext cx="10561955" cy="5986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7300"/>
            <a:ext cx="5076190" cy="88284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7400" y="6972300"/>
            <a:ext cx="5975350" cy="2585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// 展开 recommendations 列</a:t>
            </a:r>
            <a:endParaRPr lang="zh-CN" altLang="en-US"/>
          </a:p>
          <a:p>
            <a:r>
              <a:rPr lang="zh-CN" altLang="en-US"/>
              <a:t>    val expandedRecommendations2= allUserRecommendations.select(</a:t>
            </a:r>
            <a:endParaRPr lang="zh-CN" altLang="en-US"/>
          </a:p>
          <a:p>
            <a:r>
              <a:rPr lang="zh-CN" altLang="en-US"/>
              <a:t>      col("UserIDIndex"),</a:t>
            </a:r>
            <a:endParaRPr lang="zh-CN" altLang="en-US"/>
          </a:p>
          <a:p>
            <a:r>
              <a:rPr lang="zh-CN" altLang="en-US"/>
              <a:t>      explode(col("recommendations")).as("recommendation")</a:t>
            </a:r>
            <a:endParaRPr lang="zh-CN" altLang="en-US"/>
          </a:p>
          <a:p>
            <a:r>
              <a:rPr lang="zh-CN" altLang="en-US"/>
              <a:t>    ).select(</a:t>
            </a:r>
            <a:endParaRPr lang="zh-CN" altLang="en-US"/>
          </a:p>
          <a:p>
            <a:r>
              <a:rPr lang="zh-CN" altLang="en-US"/>
              <a:t>      col("UserIDIndex"),</a:t>
            </a:r>
            <a:endParaRPr lang="zh-CN" altLang="en-US"/>
          </a:p>
          <a:p>
            <a:r>
              <a:rPr lang="zh-CN" altLang="en-US"/>
              <a:t>      col("recommendation.MealIDIndex").alias("MealIDIndex"),</a:t>
            </a:r>
            <a:endParaRPr lang="zh-CN" altLang="en-US"/>
          </a:p>
          <a:p>
            <a:r>
              <a:rPr lang="zh-CN" altLang="en-US"/>
              <a:t>      col("recommendation.rating")</a:t>
            </a:r>
            <a:endParaRPr lang="zh-CN" altLang="en-US"/>
          </a:p>
          <a:p>
            <a:r>
              <a:rPr lang="zh-CN" altLang="en-US"/>
              <a:t>    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963400" y="6896100"/>
            <a:ext cx="6076315" cy="417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    // 将 expandedRecommendations 表与 ratingMealData 表连接</a:t>
            </a:r>
            <a:endParaRPr lang="zh-CN" altLang="en-US"/>
          </a:p>
          <a:p>
            <a:r>
              <a:rPr lang="zh-CN" altLang="en-US">
                <a:sym typeface="+mn-ea"/>
              </a:rPr>
              <a:t>    val joinedResult2= expandedRecommendations2.join(ratingMealData, Seq("MealIDIndex")).dropDuplicates()</a:t>
            </a:r>
            <a:endParaRPr lang="zh-CN" altLang="en-US"/>
          </a:p>
          <a:p>
            <a:r>
              <a:rPr lang="zh-CN" altLang="en-US">
                <a:sym typeface="+mn-ea"/>
              </a:rPr>
              <a:t>      .dropDuplicates()</a:t>
            </a:r>
            <a:endParaRPr lang="zh-CN" altLang="en-US"/>
          </a:p>
          <a:p>
            <a:r>
              <a:rPr lang="zh-CN" altLang="en-US">
                <a:sym typeface="+mn-ea"/>
              </a:rPr>
              <a:t>    // 打印连接后的结果</a:t>
            </a:r>
            <a:endParaRPr lang="zh-CN" altLang="en-US"/>
          </a:p>
          <a:p>
            <a:r>
              <a:rPr lang="zh-CN" altLang="en-US">
                <a:sym typeface="+mn-ea"/>
              </a:rPr>
              <a:t>    println("为所有菜品推荐的用户及对应的菜名：")</a:t>
            </a:r>
            <a:endParaRPr lang="zh-CN" altLang="en-US"/>
          </a:p>
          <a:p>
            <a:r>
              <a:rPr lang="zh-CN" altLang="en-US">
                <a:sym typeface="+mn-ea"/>
              </a:rPr>
              <a:t>    joinedResult2.select("UserIDIndex", "MealIDIndex", "meal_name").show(false)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7200" y="266700"/>
            <a:ext cx="6193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为部分用户推荐菜品</a:t>
            </a:r>
            <a:endParaRPr lang="zh-CN" altLang="en-US" sz="4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0" y="1333500"/>
            <a:ext cx="12111990" cy="2631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47700"/>
            <a:ext cx="5284470" cy="9123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72200" y="4229100"/>
            <a:ext cx="8452485" cy="4092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// 14.为部分用户推荐前10个菜品，并输出结果。</a:t>
            </a:r>
            <a:endParaRPr lang="zh-CN" altLang="en-US"/>
          </a:p>
          <a:p>
            <a:r>
              <a:rPr lang="zh-CN" altLang="en-US"/>
              <a:t>    val someUsers = ALSData.select("UserIDIndex").distinct().limit(5)</a:t>
            </a:r>
            <a:endParaRPr lang="zh-CN" altLang="en-US"/>
          </a:p>
          <a:p>
            <a:r>
              <a:rPr lang="zh-CN" altLang="en-US"/>
              <a:t>    val someUserRecommendations = model.recommendForUserSubset(someUsers, 10)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println("为部分用户推荐的菜品：")</a:t>
            </a:r>
            <a:endParaRPr lang="zh-CN" altLang="en-US"/>
          </a:p>
          <a:p>
            <a:r>
              <a:rPr lang="zh-CN" altLang="en-US"/>
              <a:t>    someUserRecommendations.show(false)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val expandedRecommendations3= allUserRecommendations.select(</a:t>
            </a:r>
            <a:endParaRPr lang="zh-CN" altLang="en-US"/>
          </a:p>
          <a:p>
            <a:r>
              <a:rPr lang="zh-CN" altLang="en-US"/>
              <a:t>      col("UserIDIndex"),</a:t>
            </a:r>
            <a:endParaRPr lang="zh-CN" altLang="en-US"/>
          </a:p>
          <a:p>
            <a:r>
              <a:rPr lang="zh-CN" altLang="en-US"/>
              <a:t>      explode(col("recommendations")).as("recommendation")</a:t>
            </a:r>
            <a:endParaRPr lang="zh-CN" altLang="en-US"/>
          </a:p>
          <a:p>
            <a:r>
              <a:rPr lang="zh-CN" altLang="en-US"/>
              <a:t>    ).select(</a:t>
            </a:r>
            <a:endParaRPr lang="zh-CN" altLang="en-US"/>
          </a:p>
          <a:p>
            <a:r>
              <a:rPr lang="zh-CN" altLang="en-US"/>
              <a:t>      col("UserIDIndex"),</a:t>
            </a:r>
            <a:endParaRPr lang="zh-CN" altLang="en-US"/>
          </a:p>
          <a:p>
            <a:r>
              <a:rPr lang="zh-CN" altLang="en-US"/>
              <a:t>      col("recommendation.MealIDIndex").alias("MealIDIndex"),</a:t>
            </a:r>
            <a:endParaRPr lang="zh-CN" altLang="en-US"/>
          </a:p>
          <a:p>
            <a:r>
              <a:rPr lang="zh-CN" altLang="en-US"/>
              <a:t>      col("recommendation.rating")</a:t>
            </a:r>
            <a:endParaRPr lang="zh-CN" altLang="en-US"/>
          </a:p>
          <a:p>
            <a:r>
              <a:rPr lang="zh-CN" altLang="en-US"/>
              <a:t>    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015595" y="6847205"/>
            <a:ext cx="466280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// 将 expandedRecommendations 表与 ratingMealData 表连接</a:t>
            </a:r>
            <a:endParaRPr lang="zh-CN" altLang="en-US"/>
          </a:p>
          <a:p>
            <a:r>
              <a:rPr lang="zh-CN" altLang="en-US">
                <a:sym typeface="+mn-ea"/>
              </a:rPr>
              <a:t>    val joinedResult3= expandedRecommendations3.join(ratingMealData, Seq("MealIDIndex")).dropDuplicates()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// 打印连接后的结果</a:t>
            </a:r>
            <a:endParaRPr lang="zh-CN" altLang="en-US"/>
          </a:p>
          <a:p>
            <a:r>
              <a:rPr lang="zh-CN" altLang="en-US">
                <a:sym typeface="+mn-ea"/>
              </a:rPr>
              <a:t>    println("为部分用户推荐的菜品：")</a:t>
            </a:r>
            <a:endParaRPr lang="zh-CN" altLang="en-US"/>
          </a:p>
          <a:p>
            <a:r>
              <a:rPr lang="zh-CN" altLang="en-US">
                <a:sym typeface="+mn-ea"/>
              </a:rPr>
              <a:t>    joinedResult3.select("UserIDIndex", "MealIDIndex", "meal_name").show(false)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1000" y="419100"/>
            <a:ext cx="62090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为部分菜品推荐用户</a:t>
            </a:r>
            <a:endParaRPr lang="zh-CN" altLang="en-US" sz="4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0" y="419100"/>
            <a:ext cx="12343765" cy="2820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09700"/>
            <a:ext cx="5010150" cy="87769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48400" y="3424555"/>
            <a:ext cx="10767695" cy="6862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// 15.为部分菜品推荐前10个用户，并输出结果。</a:t>
            </a:r>
            <a:endParaRPr lang="zh-CN" altLang="en-US" sz="2000"/>
          </a:p>
          <a:p>
            <a:r>
              <a:rPr lang="zh-CN" altLang="en-US" sz="2000"/>
              <a:t>    val someMeals = ALSData.select("MealIDIndex").distinct().limit(5)</a:t>
            </a:r>
            <a:endParaRPr lang="zh-CN" altLang="en-US" sz="2000"/>
          </a:p>
          <a:p>
            <a:r>
              <a:rPr lang="zh-CN" altLang="en-US" sz="2000"/>
              <a:t>    val someMealRecommendations = model.recommendForItemSubset(someMeals, 10)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    println("为部分菜品推荐的用户：")</a:t>
            </a:r>
            <a:endParaRPr lang="zh-CN" altLang="en-US" sz="2000"/>
          </a:p>
          <a:p>
            <a:r>
              <a:rPr lang="zh-CN" altLang="en-US" sz="2000"/>
              <a:t>    someMealRecommendations.show(false)</a:t>
            </a:r>
            <a:endParaRPr lang="zh-CN" altLang="en-US" sz="2000"/>
          </a:p>
          <a:p>
            <a:r>
              <a:rPr lang="zh-CN" altLang="en-US" sz="2000"/>
              <a:t>    val expandedRecommendations4= allUserRecommendations.select(</a:t>
            </a:r>
            <a:endParaRPr lang="zh-CN" altLang="en-US" sz="2000"/>
          </a:p>
          <a:p>
            <a:r>
              <a:rPr lang="zh-CN" altLang="en-US" sz="2000"/>
              <a:t>      col("UserIDIndex"),</a:t>
            </a:r>
            <a:endParaRPr lang="zh-CN" altLang="en-US" sz="2000"/>
          </a:p>
          <a:p>
            <a:r>
              <a:rPr lang="zh-CN" altLang="en-US" sz="2000"/>
              <a:t>      explode(col("recommendations")).as("recommendation")</a:t>
            </a:r>
            <a:endParaRPr lang="zh-CN" altLang="en-US" sz="2000"/>
          </a:p>
          <a:p>
            <a:r>
              <a:rPr lang="zh-CN" altLang="en-US" sz="2000"/>
              <a:t>    ).select(</a:t>
            </a:r>
            <a:endParaRPr lang="zh-CN" altLang="en-US" sz="2000"/>
          </a:p>
          <a:p>
            <a:r>
              <a:rPr lang="zh-CN" altLang="en-US" sz="2000"/>
              <a:t>      col("UserIDIndex"),</a:t>
            </a:r>
            <a:endParaRPr lang="zh-CN" altLang="en-US" sz="2000"/>
          </a:p>
          <a:p>
            <a:r>
              <a:rPr lang="zh-CN" altLang="en-US" sz="2000"/>
              <a:t>      col("recommendation.MealIDIndex").alias("MealIDIndex"),</a:t>
            </a:r>
            <a:endParaRPr lang="zh-CN" altLang="en-US" sz="2000"/>
          </a:p>
          <a:p>
            <a:r>
              <a:rPr lang="zh-CN" altLang="en-US" sz="2000"/>
              <a:t>      col("recommendation.rating")</a:t>
            </a:r>
            <a:endParaRPr lang="zh-CN" altLang="en-US" sz="2000"/>
          </a:p>
          <a:p>
            <a:r>
              <a:rPr lang="zh-CN" altLang="en-US" sz="2000"/>
              <a:t>    )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    // 将 expandedRecommendations 表与 ratingMealData 表连接</a:t>
            </a:r>
            <a:endParaRPr lang="zh-CN" altLang="en-US" sz="2000"/>
          </a:p>
          <a:p>
            <a:r>
              <a:rPr lang="zh-CN" altLang="en-US" sz="2000"/>
              <a:t>    val joinedResult4= expandedRecommendations4.join(ratingMealData, Seq("MealIDIndex")).dropDuplicates()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    // 打印连接后的结果</a:t>
            </a:r>
            <a:endParaRPr lang="zh-CN" altLang="en-US" sz="2000"/>
          </a:p>
          <a:p>
            <a:r>
              <a:rPr lang="zh-CN" altLang="en-US" sz="2000"/>
              <a:t>    println("为部分菜品推荐的用户：")</a:t>
            </a:r>
            <a:endParaRPr lang="zh-CN" altLang="en-US" sz="2000"/>
          </a:p>
          <a:p>
            <a:r>
              <a:rPr lang="zh-CN" altLang="en-US" sz="2000"/>
              <a:t>    joinedResult4.select("UserIDIndex", "MealIDIndex", "meal_name").show(false)</a:t>
            </a:r>
            <a:endParaRPr lang="zh-CN" altLang="en-US"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86061" y="1827255"/>
            <a:ext cx="9828855" cy="9328477"/>
          </a:xfrm>
          <a:custGeom>
            <a:avLst/>
            <a:gdLst/>
            <a:ahLst/>
            <a:cxnLst/>
            <a:rect l="l" t="t" r="r" b="b"/>
            <a:pathLst>
              <a:path w="9828855" h="9328477">
                <a:moveTo>
                  <a:pt x="0" y="0"/>
                </a:moveTo>
                <a:lnTo>
                  <a:pt x="9828855" y="0"/>
                </a:lnTo>
                <a:lnTo>
                  <a:pt x="9828855" y="9328478"/>
                </a:lnTo>
                <a:lnTo>
                  <a:pt x="0" y="932847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9769" y="2717056"/>
            <a:ext cx="7621597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5"/>
              </a:lnSpc>
            </a:pPr>
            <a:r>
              <a:rPr lang="en-US" sz="10505" spc="525">
                <a:solidFill>
                  <a:srgbClr val="FFFFFF"/>
                </a:solidFill>
                <a:latin typeface="思源黑体 1 Heavy" panose="020B0A00000000000000" charset="-122"/>
              </a:rPr>
              <a:t>Part4</a:t>
            </a:r>
            <a:endParaRPr lang="en-US" sz="10505" spc="525">
              <a:solidFill>
                <a:srgbClr val="FFFFFF"/>
              </a:solidFill>
              <a:latin typeface="思源黑体 1 Heavy" panose="020B0A00000000000000" charset="-122"/>
            </a:endParaRPr>
          </a:p>
          <a:p>
            <a:pPr>
              <a:lnSpc>
                <a:spcPts val="12605"/>
              </a:lnSpc>
            </a:pPr>
            <a:r>
              <a:rPr lang="en-US" sz="10505" spc="525">
                <a:solidFill>
                  <a:srgbClr val="FFFFFF"/>
                </a:solidFill>
                <a:ea typeface="思源黑体 1 Heavy" panose="020B0A00000000000000" charset="-122"/>
              </a:rPr>
              <a:t>结论分析</a:t>
            </a:r>
            <a:endParaRPr lang="en-US" sz="10505" spc="525">
              <a:solidFill>
                <a:srgbClr val="FFFFFF"/>
              </a:solidFill>
              <a:ea typeface="思源黑体 1 Heavy" panose="020B0A00000000000000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443385" y="1415937"/>
            <a:ext cx="7815915" cy="7136810"/>
            <a:chOff x="0" y="0"/>
            <a:chExt cx="10421220" cy="9515747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10421220" cy="553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6735" lvl="1" indent="-273685">
                <a:lnSpc>
                  <a:spcPts val="3545"/>
                </a:lnSpc>
                <a:buFont typeface="Arial" panose="020B0604020202020204"/>
                <a:buChar char="•"/>
              </a:pPr>
              <a:r>
                <a:rPr lang="en-US" sz="2530" u="sng" spc="126">
                  <a:solidFill>
                    <a:srgbClr val="5034C4"/>
                  </a:solidFill>
                  <a:ea typeface="思源黑体 1 Bold" panose="020B0800000000000000" charset="-122"/>
                </a:rPr>
                <a:t>成果一</a:t>
              </a:r>
              <a:endParaRPr lang="en-US" sz="2530" u="sng" spc="126">
                <a:solidFill>
                  <a:srgbClr val="5034C4"/>
                </a:solidFill>
                <a:ea typeface="思源黑体 1 Bold" panose="020B0800000000000000" charset="-122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44306"/>
              <a:ext cx="10421220" cy="1027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20"/>
                </a:lnSpc>
              </a:pPr>
              <a:r>
                <a:rPr lang="en-US" sz="2230">
                  <a:solidFill>
                    <a:srgbClr val="5034C4"/>
                  </a:solidFill>
                  <a:ea typeface="思源黑体 1" panose="020B0500000000000000" charset="-122"/>
                </a:rPr>
                <a:t>程序实现了针对数据中的缺值、异常、重复这几类异常情况的处理。这是训练得到一个具有较高准确率的模型的必要条件。</a:t>
              </a:r>
              <a:endParaRPr lang="en-US" sz="2230">
                <a:solidFill>
                  <a:srgbClr val="5034C4"/>
                </a:solidFill>
                <a:ea typeface="思源黑体 1" panose="020B0500000000000000" charset="-122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46988"/>
              <a:ext cx="10421220" cy="553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6735" lvl="1" indent="-273685">
                <a:lnSpc>
                  <a:spcPts val="3545"/>
                </a:lnSpc>
                <a:buFont typeface="Arial" panose="020B0604020202020204"/>
                <a:buChar char="•"/>
              </a:pPr>
              <a:r>
                <a:rPr lang="en-US" sz="2530" u="sng" spc="126">
                  <a:solidFill>
                    <a:srgbClr val="5034C4"/>
                  </a:solidFill>
                  <a:ea typeface="思源黑体 1 Bold" panose="020B0800000000000000" charset="-122"/>
                </a:rPr>
                <a:t>成果二</a:t>
              </a:r>
              <a:endParaRPr lang="en-US" sz="2530" u="sng" spc="126">
                <a:solidFill>
                  <a:srgbClr val="5034C4"/>
                </a:solidFill>
                <a:ea typeface="思源黑体 1 Bold" panose="020B0800000000000000" charset="-122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38919"/>
              <a:ext cx="10421220" cy="1027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20"/>
                </a:lnSpc>
              </a:pPr>
              <a:r>
                <a:rPr lang="en-US" sz="2230">
                  <a:solidFill>
                    <a:srgbClr val="5034C4"/>
                  </a:solidFill>
                  <a:ea typeface="思源黑体 1" panose="020B0500000000000000" charset="-122"/>
                </a:rPr>
                <a:t>基于现有数据集，程序训练了一个具有一定准确性的模型，使智能推荐策略的实现成为可能。</a:t>
              </a:r>
              <a:endParaRPr lang="en-US" sz="2230">
                <a:solidFill>
                  <a:srgbClr val="5034C4"/>
                </a:solidFill>
                <a:ea typeface="思源黑体 1" panose="020B0500000000000000" charset="-122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541602"/>
              <a:ext cx="10421220" cy="553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6735" lvl="1" indent="-273685">
                <a:lnSpc>
                  <a:spcPts val="3545"/>
                </a:lnSpc>
                <a:buFont typeface="Arial" panose="020B0604020202020204"/>
                <a:buChar char="•"/>
              </a:pPr>
              <a:r>
                <a:rPr lang="en-US" sz="2530" u="sng" spc="126">
                  <a:solidFill>
                    <a:srgbClr val="5034C4"/>
                  </a:solidFill>
                  <a:ea typeface="思源黑体 1 Bold" panose="020B0800000000000000" charset="-122"/>
                </a:rPr>
                <a:t>成果三</a:t>
              </a:r>
              <a:endParaRPr lang="en-US" sz="2530" u="sng" spc="126">
                <a:solidFill>
                  <a:srgbClr val="5034C4"/>
                </a:solidFill>
                <a:ea typeface="思源黑体 1 Bold" panose="020B0800000000000000" charset="-122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433532"/>
              <a:ext cx="10421220" cy="2082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20"/>
                </a:lnSpc>
              </a:pPr>
              <a:r>
                <a:rPr lang="en-US" sz="2230">
                  <a:solidFill>
                    <a:srgbClr val="5034C4"/>
                  </a:solidFill>
                  <a:ea typeface="思源黑体 1" panose="020B0500000000000000" charset="-122"/>
                </a:rPr>
                <a:t>为实现智能餐饮大数据推荐，程序提供了四种不同的推荐策略，即为所有用户推荐前10个菜品、所有菜品推荐前10个用户、为部分用户推荐前10个菜品、为部分菜品推荐前10个用户。策略的多样性能够更好地面对复杂多样的应用市场。</a:t>
              </a:r>
              <a:endParaRPr lang="en-US" sz="2230">
                <a:solidFill>
                  <a:srgbClr val="5034C4"/>
                </a:solidFill>
                <a:ea typeface="思源黑体 1" panose="020B0500000000000000" charset="-122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028700" y="1028700"/>
            <a:ext cx="6968649" cy="8229600"/>
            <a:chOff x="0" y="0"/>
            <a:chExt cx="1547872" cy="18279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7872" cy="1827954"/>
            </a:xfrm>
            <a:custGeom>
              <a:avLst/>
              <a:gdLst/>
              <a:ahLst/>
              <a:cxnLst/>
              <a:rect l="l" t="t" r="r" b="b"/>
              <a:pathLst>
                <a:path w="1547872" h="1827954">
                  <a:moveTo>
                    <a:pt x="1423412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23412" y="0"/>
                  </a:lnTo>
                  <a:cubicBezTo>
                    <a:pt x="1491992" y="0"/>
                    <a:pt x="1547872" y="55880"/>
                    <a:pt x="1547872" y="124460"/>
                  </a:cubicBezTo>
                  <a:lnTo>
                    <a:pt x="1547872" y="1703494"/>
                  </a:lnTo>
                  <a:cubicBezTo>
                    <a:pt x="1547872" y="1772074"/>
                    <a:pt x="1491992" y="1827954"/>
                    <a:pt x="1423412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33311" y="1597608"/>
            <a:ext cx="5559426" cy="18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5"/>
              </a:lnSpc>
            </a:pPr>
            <a:r>
              <a:rPr lang="en-US" sz="5500" spc="274">
                <a:solidFill>
                  <a:srgbClr val="5034C4"/>
                </a:solidFill>
                <a:ea typeface="思源黑体 1 Heavy" panose="020B0A00000000000000" charset="-122"/>
              </a:rPr>
              <a:t>成果及</a:t>
            </a:r>
            <a:endParaRPr lang="en-US" sz="5500" spc="274">
              <a:solidFill>
                <a:srgbClr val="5034C4"/>
              </a:solidFill>
              <a:ea typeface="思源黑体 1 Heavy" panose="020B0A00000000000000" charset="-122"/>
            </a:endParaRPr>
          </a:p>
          <a:p>
            <a:pPr>
              <a:lnSpc>
                <a:spcPts val="7425"/>
              </a:lnSpc>
            </a:pPr>
            <a:r>
              <a:rPr lang="en-US" sz="5500" spc="275">
                <a:solidFill>
                  <a:srgbClr val="5034C4"/>
                </a:solidFill>
                <a:ea typeface="思源黑体 1 Heavy" panose="020B0A00000000000000" charset="-122"/>
              </a:rPr>
              <a:t>创新点总结</a:t>
            </a:r>
            <a:endParaRPr lang="en-US" sz="5500" spc="275">
              <a:solidFill>
                <a:srgbClr val="5034C4"/>
              </a:solidFill>
              <a:ea typeface="思源黑体 1 Heavy" panose="020B0A00000000000000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8677930" cy="8233186"/>
          </a:xfrm>
          <a:custGeom>
            <a:avLst/>
            <a:gdLst/>
            <a:ahLst/>
            <a:cxnLst/>
            <a:rect l="l" t="t" r="r" b="b"/>
            <a:pathLst>
              <a:path w="8677930" h="8233186">
                <a:moveTo>
                  <a:pt x="0" y="0"/>
                </a:moveTo>
                <a:lnTo>
                  <a:pt x="8677930" y="0"/>
                </a:lnTo>
                <a:lnTo>
                  <a:pt x="8677930" y="8233186"/>
                </a:lnTo>
                <a:lnTo>
                  <a:pt x="0" y="82331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775491" y="3659658"/>
            <a:ext cx="9245569" cy="2971270"/>
            <a:chOff x="0" y="0"/>
            <a:chExt cx="12327425" cy="3961693"/>
          </a:xfrm>
        </p:grpSpPr>
        <p:sp>
          <p:nvSpPr>
            <p:cNvPr id="4" name="TextBox 4"/>
            <p:cNvSpPr txBox="1"/>
            <p:nvPr/>
          </p:nvSpPr>
          <p:spPr>
            <a:xfrm>
              <a:off x="0" y="-247650"/>
              <a:ext cx="12327425" cy="2835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00"/>
                </a:lnSpc>
              </a:pPr>
              <a:r>
                <a:rPr lang="en-US" sz="12785" spc="1278">
                  <a:solidFill>
                    <a:srgbClr val="FFFFFF"/>
                  </a:solidFill>
                  <a:ea typeface="思源黑体 1 Heavy" panose="020B0A00000000000000" charset="-122"/>
                </a:rPr>
                <a:t>感谢观看</a:t>
              </a:r>
              <a:endParaRPr lang="en-US" sz="12785" spc="1278">
                <a:solidFill>
                  <a:srgbClr val="FFFFFF"/>
                </a:solidFill>
                <a:ea typeface="思源黑体 1 Heavy" panose="020B0A00000000000000" charset="-122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2823707"/>
              <a:ext cx="12213125" cy="1137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60"/>
                </a:lnSpc>
              </a:pPr>
              <a:r>
                <a:rPr lang="en-US" sz="5115" spc="378">
                  <a:solidFill>
                    <a:srgbClr val="FFFFFF"/>
                  </a:solidFill>
                  <a:latin typeface="DM Sans"/>
                </a:rPr>
                <a:t>THANK YOU</a:t>
              </a:r>
              <a:endParaRPr lang="en-US" sz="5115" spc="378">
                <a:solidFill>
                  <a:srgbClr val="FFFFFF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TextBox 3"/>
          <p:cNvSpPr txBox="1"/>
          <p:nvPr/>
        </p:nvSpPr>
        <p:spPr>
          <a:xfrm>
            <a:off x="8772268" y="5134824"/>
            <a:ext cx="7621597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5"/>
              </a:lnSpc>
            </a:pPr>
            <a:r>
              <a:rPr lang="en-US" sz="10505" spc="525">
                <a:solidFill>
                  <a:srgbClr val="C3EBEF"/>
                </a:solidFill>
                <a:latin typeface="思源黑体 1 Heavy" panose="020B0A00000000000000" charset="-122"/>
              </a:rPr>
              <a:t>Part1</a:t>
            </a:r>
            <a:endParaRPr lang="en-US" sz="10505" spc="525">
              <a:solidFill>
                <a:srgbClr val="C3EBEF"/>
              </a:solidFill>
              <a:latin typeface="思源黑体 1 Heavy" panose="020B0A00000000000000" charset="-122"/>
            </a:endParaRPr>
          </a:p>
          <a:p>
            <a:pPr>
              <a:lnSpc>
                <a:spcPts val="12605"/>
              </a:lnSpc>
            </a:pPr>
            <a:r>
              <a:rPr lang="en-US" sz="10505" spc="525">
                <a:solidFill>
                  <a:srgbClr val="C3EBEF"/>
                </a:solidFill>
                <a:ea typeface="思源黑体 1 Heavy" panose="020B0A00000000000000" charset="-122"/>
              </a:rPr>
              <a:t>成员分工</a:t>
            </a:r>
            <a:endParaRPr lang="en-US" sz="10505" spc="525">
              <a:solidFill>
                <a:srgbClr val="C3EBEF"/>
              </a:solidFill>
              <a:ea typeface="思源黑体 1 Heavy" panose="020B0A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423254" y="2017023"/>
            <a:ext cx="3251221" cy="2741863"/>
          </a:xfrm>
          <a:custGeom>
            <a:avLst/>
            <a:gdLst/>
            <a:ahLst/>
            <a:cxnLst/>
            <a:rect l="l" t="t" r="r" b="b"/>
            <a:pathLst>
              <a:path w="3251221" h="2741863">
                <a:moveTo>
                  <a:pt x="0" y="0"/>
                </a:moveTo>
                <a:lnTo>
                  <a:pt x="3251221" y="0"/>
                </a:lnTo>
                <a:lnTo>
                  <a:pt x="3251221" y="2741863"/>
                </a:lnTo>
                <a:lnTo>
                  <a:pt x="0" y="274186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3437" y="2148676"/>
            <a:ext cx="4847984" cy="6161060"/>
          </a:xfrm>
          <a:custGeom>
            <a:avLst/>
            <a:gdLst/>
            <a:ahLst/>
            <a:cxnLst/>
            <a:rect l="l" t="t" r="r" b="b"/>
            <a:pathLst>
              <a:path w="4847984" h="6161060">
                <a:moveTo>
                  <a:pt x="0" y="0"/>
                </a:moveTo>
                <a:lnTo>
                  <a:pt x="4847984" y="0"/>
                </a:lnTo>
                <a:lnTo>
                  <a:pt x="4847984" y="6161061"/>
                </a:lnTo>
                <a:lnTo>
                  <a:pt x="0" y="616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659312" y="944995"/>
            <a:ext cx="1130990" cy="2144057"/>
          </a:xfrm>
          <a:custGeom>
            <a:avLst/>
            <a:gdLst/>
            <a:ahLst/>
            <a:cxnLst/>
            <a:rect l="l" t="t" r="r" b="b"/>
            <a:pathLst>
              <a:path w="1130990" h="2144057">
                <a:moveTo>
                  <a:pt x="1130990" y="0"/>
                </a:moveTo>
                <a:lnTo>
                  <a:pt x="0" y="0"/>
                </a:lnTo>
                <a:lnTo>
                  <a:pt x="0" y="2144057"/>
                </a:lnTo>
                <a:lnTo>
                  <a:pt x="1130990" y="2144057"/>
                </a:lnTo>
                <a:lnTo>
                  <a:pt x="113099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570270" y="873585"/>
            <a:ext cx="5971000" cy="2681586"/>
            <a:chOff x="0" y="0"/>
            <a:chExt cx="7961333" cy="3575447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6039348" cy="754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5330" lvl="1" indent="-367665">
                <a:lnSpc>
                  <a:spcPts val="4770"/>
                </a:lnSpc>
                <a:buFont typeface="Arial" panose="020B0604020202020204"/>
                <a:buChar char="•"/>
              </a:pPr>
              <a:r>
                <a:rPr lang="en-US" sz="3405" spc="170">
                  <a:solidFill>
                    <a:srgbClr val="7AC7CF"/>
                  </a:solidFill>
                  <a:ea typeface="思源黑体 1 Medium" panose="020B0600000000000000" charset="-122"/>
                </a:rPr>
                <a:t>工作前期</a:t>
              </a:r>
              <a:endParaRPr lang="en-US" sz="3405" spc="170">
                <a:solidFill>
                  <a:srgbClr val="7AC7CF"/>
                </a:solidFill>
                <a:ea typeface="思源黑体 1 Medium" panose="020B0600000000000000" charset="-122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31868"/>
              <a:ext cx="7961333" cy="2643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50"/>
                </a:lnSpc>
              </a:pPr>
              <a:r>
                <a:rPr lang="en-US" sz="2530">
                  <a:solidFill>
                    <a:srgbClr val="FFFFFF"/>
                  </a:solidFill>
                  <a:ea typeface="思源黑体 1" panose="020B0500000000000000" charset="-122"/>
                </a:rPr>
                <a:t>在本阶段，小组成员聚集起来共同讨论项目，研究项目背景，明确项目目标，分析项目需求，确定解决思路，并根据每个人的特点进行分工。</a:t>
              </a:r>
              <a:endParaRPr lang="en-US" sz="2530">
                <a:solidFill>
                  <a:srgbClr val="FFFFFF"/>
                </a:solidFill>
                <a:ea typeface="思源黑体 1" panose="020B0500000000000000" charset="-122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7127305" y="2912588"/>
            <a:ext cx="4033390" cy="5089451"/>
          </a:xfrm>
          <a:custGeom>
            <a:avLst/>
            <a:gdLst/>
            <a:ahLst/>
            <a:cxnLst/>
            <a:rect l="l" t="t" r="r" b="b"/>
            <a:pathLst>
              <a:path w="4033390" h="5089451">
                <a:moveTo>
                  <a:pt x="0" y="0"/>
                </a:moveTo>
                <a:lnTo>
                  <a:pt x="4033390" y="0"/>
                </a:lnTo>
                <a:lnTo>
                  <a:pt x="4033390" y="5089451"/>
                </a:lnTo>
                <a:lnTo>
                  <a:pt x="0" y="508945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745774" y="3555171"/>
            <a:ext cx="5971000" cy="2169033"/>
            <a:chOff x="0" y="0"/>
            <a:chExt cx="7961333" cy="2892044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6039348" cy="751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5330" lvl="1" indent="-367665" algn="just">
                <a:lnSpc>
                  <a:spcPts val="4770"/>
                </a:lnSpc>
                <a:buFont typeface="Arial" panose="020B0604020202020204"/>
                <a:buChar char="•"/>
              </a:pPr>
              <a:r>
                <a:rPr lang="en-US" sz="3405" spc="170">
                  <a:solidFill>
                    <a:srgbClr val="7AC7CF"/>
                  </a:solidFill>
                  <a:ea typeface="思源黑体 1 Medium" panose="020B0600000000000000" charset="-122"/>
                </a:rPr>
                <a:t>工作中期</a:t>
              </a:r>
              <a:endParaRPr lang="en-US" sz="3405" spc="170">
                <a:solidFill>
                  <a:srgbClr val="7AC7CF"/>
                </a:solidFill>
                <a:ea typeface="思源黑体 1 Medium" panose="020B0600000000000000" charset="-122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28403"/>
              <a:ext cx="7961333" cy="1963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50"/>
                </a:lnSpc>
              </a:pPr>
              <a:r>
                <a:rPr lang="en-US" sz="2530">
                  <a:solidFill>
                    <a:srgbClr val="FFFFFF"/>
                  </a:solidFill>
                  <a:ea typeface="思源黑体 1" panose="020B0500000000000000" charset="-122"/>
                </a:rPr>
                <a:t>在本阶段，由陈龙泉负责项目代码的主体实现。其余组员负责提供项目改进意见以及协助解决可能的代码错误。</a:t>
              </a:r>
              <a:endParaRPr lang="en-US" sz="2530">
                <a:solidFill>
                  <a:srgbClr val="FFFFFF"/>
                </a:solidFill>
                <a:ea typeface="思源黑体 1" panose="020B0500000000000000" charset="-122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1570270" y="5469227"/>
            <a:ext cx="5971000" cy="2678987"/>
            <a:chOff x="0" y="0"/>
            <a:chExt cx="7961333" cy="35719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039348" cy="751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5330" lvl="1" indent="-367665" algn="just">
                <a:lnSpc>
                  <a:spcPts val="4770"/>
                </a:lnSpc>
                <a:buFont typeface="Arial" panose="020B0604020202020204"/>
                <a:buChar char="•"/>
              </a:pPr>
              <a:r>
                <a:rPr lang="en-US" sz="3405" spc="170">
                  <a:solidFill>
                    <a:srgbClr val="7AC7CF"/>
                  </a:solidFill>
                  <a:ea typeface="思源黑体 1 Medium" panose="020B0600000000000000" charset="-122"/>
                </a:rPr>
                <a:t>工作后期</a:t>
              </a:r>
              <a:endParaRPr lang="en-US" sz="3405" spc="170">
                <a:solidFill>
                  <a:srgbClr val="7AC7CF"/>
                </a:solidFill>
                <a:ea typeface="思源黑体 1 Medium" panose="020B0600000000000000" charset="-122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8403"/>
              <a:ext cx="7961333" cy="2643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50"/>
                </a:lnSpc>
              </a:pPr>
              <a:r>
                <a:rPr lang="en-US" sz="2530">
                  <a:solidFill>
                    <a:srgbClr val="FFFFFF"/>
                  </a:solidFill>
                  <a:ea typeface="思源黑体 1" panose="020B0500000000000000" charset="-122"/>
                </a:rPr>
                <a:t>在本阶段，由莫镇玮负责制作汇报PPT，并由冯梓豪负责进行项目成果汇报。其余组员负责补充可能遗漏的内容以及提供改进建议。</a:t>
              </a:r>
              <a:endParaRPr lang="en-US" sz="2530">
                <a:solidFill>
                  <a:srgbClr val="FFFFFF"/>
                </a:solidFill>
                <a:ea typeface="思源黑体 1" panose="020B0500000000000000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746731" y="7427530"/>
            <a:ext cx="5971000" cy="2169033"/>
            <a:chOff x="0" y="0"/>
            <a:chExt cx="7961333" cy="28920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6039348" cy="751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5330" lvl="1" indent="-367665" algn="just">
                <a:lnSpc>
                  <a:spcPts val="4770"/>
                </a:lnSpc>
                <a:buFont typeface="Arial" panose="020B0604020202020204"/>
                <a:buChar char="•"/>
              </a:pPr>
              <a:r>
                <a:rPr lang="en-US" sz="3405" spc="170">
                  <a:solidFill>
                    <a:srgbClr val="7AC7CF"/>
                  </a:solidFill>
                  <a:ea typeface="思源黑体 1 Medium" panose="020B0600000000000000" charset="-122"/>
                </a:rPr>
                <a:t>工作尾期</a:t>
              </a:r>
              <a:endParaRPr lang="en-US" sz="3405" spc="170">
                <a:solidFill>
                  <a:srgbClr val="7AC7CF"/>
                </a:solidFill>
                <a:ea typeface="思源黑体 1 Medium" panose="020B0600000000000000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28403"/>
              <a:ext cx="7961333" cy="1963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50"/>
                </a:lnSpc>
              </a:pPr>
              <a:r>
                <a:rPr lang="en-US" sz="2530">
                  <a:solidFill>
                    <a:srgbClr val="FFFFFF"/>
                  </a:solidFill>
                  <a:ea typeface="思源黑体 1" panose="020B0500000000000000" charset="-122"/>
                </a:rPr>
                <a:t>在本阶段，由黄志杰负责汇总项目内容和成果并攥写word文档。其余组员负责检查攥写的word文档是否有缺漏和错误。</a:t>
              </a:r>
              <a:endParaRPr lang="en-US" sz="2530">
                <a:solidFill>
                  <a:srgbClr val="FFFFFF"/>
                </a:solidFill>
                <a:ea typeface="思源黑体 1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772268" y="5134824"/>
            <a:ext cx="7621597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5"/>
              </a:lnSpc>
            </a:pPr>
            <a:r>
              <a:rPr lang="en-US" sz="10505" spc="525">
                <a:solidFill>
                  <a:srgbClr val="C3EBEF"/>
                </a:solidFill>
                <a:latin typeface="思源黑体 1 Heavy" panose="020B0A00000000000000" charset="-122"/>
              </a:rPr>
              <a:t>Part2</a:t>
            </a:r>
            <a:endParaRPr lang="en-US" sz="10505" spc="525">
              <a:solidFill>
                <a:srgbClr val="C3EBEF"/>
              </a:solidFill>
              <a:latin typeface="思源黑体 1 Heavy" panose="020B0A00000000000000" charset="-122"/>
            </a:endParaRPr>
          </a:p>
          <a:p>
            <a:pPr>
              <a:lnSpc>
                <a:spcPts val="12605"/>
              </a:lnSpc>
            </a:pPr>
            <a:r>
              <a:rPr lang="en-US" sz="10505" spc="525">
                <a:solidFill>
                  <a:srgbClr val="C3EBEF"/>
                </a:solidFill>
                <a:ea typeface="思源黑体 1 Heavy" panose="020B0A00000000000000" charset="-122"/>
              </a:rPr>
              <a:t>需求分析</a:t>
            </a:r>
            <a:endParaRPr lang="en-US" sz="10505" spc="525">
              <a:solidFill>
                <a:srgbClr val="C3EBEF"/>
              </a:solidFill>
              <a:ea typeface="思源黑体 1 Heavy" panose="020B0A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157586"/>
            <a:ext cx="18288000" cy="7129414"/>
          </a:xfrm>
          <a:prstGeom prst="rect">
            <a:avLst/>
          </a:prstGeom>
          <a:solidFill>
            <a:srgbClr val="5034C4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7777382" y="1055100"/>
            <a:ext cx="9481918" cy="112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330">
                <a:solidFill>
                  <a:srgbClr val="5034C4"/>
                </a:solidFill>
                <a:ea typeface="思源黑体 1 Heavy" panose="020B0A00000000000000" charset="-122"/>
              </a:rPr>
              <a:t>项目背景与目标</a:t>
            </a:r>
            <a:endParaRPr lang="en-US" sz="6600" spc="330">
              <a:solidFill>
                <a:srgbClr val="5034C4"/>
              </a:solidFill>
              <a:ea typeface="思源黑体 1 Heavy" panose="020B0A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54261" y="1028700"/>
            <a:ext cx="5401610" cy="8229600"/>
          </a:xfrm>
          <a:custGeom>
            <a:avLst/>
            <a:gdLst/>
            <a:ahLst/>
            <a:cxnLst/>
            <a:rect l="l" t="t" r="r" b="b"/>
            <a:pathLst>
              <a:path w="5401610" h="8229600">
                <a:moveTo>
                  <a:pt x="0" y="0"/>
                </a:moveTo>
                <a:lnTo>
                  <a:pt x="5401610" y="0"/>
                </a:lnTo>
                <a:lnTo>
                  <a:pt x="54016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77382" y="3941752"/>
            <a:ext cx="9481918" cy="469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0"/>
              </a:lnSpc>
            </a:pPr>
            <a:r>
              <a:rPr lang="en-US" sz="2655">
                <a:solidFill>
                  <a:srgbClr val="5034C4"/>
                </a:solidFill>
                <a:latin typeface="思源黑体 1" panose="020B0500000000000000" charset="-122"/>
              </a:rPr>
              <a:t>          广大上班族已经习惯于在餐饮外卖平台上订餐。W餐饮外卖平台，向广大用户提供网上订餐服务。W平台订餐完成后，平台会引导用户对于品尝过的菜品进行评价打分。运营方发现老用户的下单率呈现下降态势，市场部门建议，希望针对老用户进行个性化的菜品推荐，包括用户的偏爱菜品及新菜品。</a:t>
            </a:r>
            <a:endParaRPr lang="en-US" sz="265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720"/>
              </a:lnSpc>
            </a:pPr>
            <a:r>
              <a:rPr lang="en-US" sz="2655">
                <a:solidFill>
                  <a:srgbClr val="5034C4"/>
                </a:solidFill>
                <a:latin typeface="思源黑体 1" panose="020B0500000000000000" charset="-122"/>
              </a:rPr>
              <a:t>          W餐饮平台的技术部门决定根据近期用户对菜品的评分历史数据，建立菜品推荐模型，向用户们提供菜品推荐。菜品智能推荐系统，作为原来的餐饮外卖平台系统的扩展与补充，主要负责对用户的历史评分数据进行处理，并生成推荐结果集。</a:t>
            </a:r>
            <a:endParaRPr lang="en-US" sz="2655">
              <a:solidFill>
                <a:srgbClr val="5034C4"/>
              </a:solidFill>
              <a:latin typeface="思源黑体 1" panose="020B0500000000000000" charset="-122"/>
            </a:endParaRPr>
          </a:p>
          <a:p>
            <a:pPr>
              <a:lnSpc>
                <a:spcPts val="37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2967602"/>
            <a:ext cx="8115300" cy="6290698"/>
            <a:chOff x="0" y="0"/>
            <a:chExt cx="2358147" cy="1827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8147" cy="1827954"/>
            </a:xfrm>
            <a:custGeom>
              <a:avLst/>
              <a:gdLst/>
              <a:ahLst/>
              <a:cxnLst/>
              <a:rect l="l" t="t" r="r" b="b"/>
              <a:pathLst>
                <a:path w="2358147" h="1827954">
                  <a:moveTo>
                    <a:pt x="2233687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33687" y="0"/>
                  </a:lnTo>
                  <a:cubicBezTo>
                    <a:pt x="2302267" y="0"/>
                    <a:pt x="2358147" y="55880"/>
                    <a:pt x="2358147" y="124460"/>
                  </a:cubicBezTo>
                  <a:lnTo>
                    <a:pt x="2358147" y="1703494"/>
                  </a:lnTo>
                  <a:cubicBezTo>
                    <a:pt x="2358147" y="1772074"/>
                    <a:pt x="2302267" y="1827954"/>
                    <a:pt x="2233687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9568613" y="2967602"/>
            <a:ext cx="7690687" cy="6290698"/>
            <a:chOff x="0" y="0"/>
            <a:chExt cx="2234763" cy="18279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34763" cy="1827954"/>
            </a:xfrm>
            <a:custGeom>
              <a:avLst/>
              <a:gdLst/>
              <a:ahLst/>
              <a:cxnLst/>
              <a:rect l="l" t="t" r="r" b="b"/>
              <a:pathLst>
                <a:path w="2234763" h="1827954">
                  <a:moveTo>
                    <a:pt x="2110303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10303" y="0"/>
                  </a:lnTo>
                  <a:cubicBezTo>
                    <a:pt x="2178883" y="0"/>
                    <a:pt x="2234763" y="55880"/>
                    <a:pt x="2234763" y="124460"/>
                  </a:cubicBezTo>
                  <a:lnTo>
                    <a:pt x="2234763" y="1703494"/>
                  </a:lnTo>
                  <a:cubicBezTo>
                    <a:pt x="2234763" y="1772074"/>
                    <a:pt x="2178883" y="1827954"/>
                    <a:pt x="2110303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210342" y="3358376"/>
            <a:ext cx="592574" cy="592574"/>
          </a:xfrm>
          <a:custGeom>
            <a:avLst/>
            <a:gdLst/>
            <a:ahLst/>
            <a:cxnLst/>
            <a:rect l="l" t="t" r="r" b="b"/>
            <a:pathLst>
              <a:path w="592574" h="592574">
                <a:moveTo>
                  <a:pt x="0" y="0"/>
                </a:moveTo>
                <a:lnTo>
                  <a:pt x="592574" y="0"/>
                </a:lnTo>
                <a:lnTo>
                  <a:pt x="592574" y="592574"/>
                </a:lnTo>
                <a:lnTo>
                  <a:pt x="0" y="5925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6564" y="3294475"/>
            <a:ext cx="636353" cy="602800"/>
          </a:xfrm>
          <a:custGeom>
            <a:avLst/>
            <a:gdLst/>
            <a:ahLst/>
            <a:cxnLst/>
            <a:rect l="l" t="t" r="r" b="b"/>
            <a:pathLst>
              <a:path w="636353" h="602800">
                <a:moveTo>
                  <a:pt x="0" y="0"/>
                </a:moveTo>
                <a:lnTo>
                  <a:pt x="636353" y="0"/>
                </a:lnTo>
                <a:lnTo>
                  <a:pt x="636353" y="602799"/>
                </a:lnTo>
                <a:lnTo>
                  <a:pt x="0" y="602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5378" y="5143500"/>
            <a:ext cx="7441945" cy="3265889"/>
          </a:xfrm>
          <a:custGeom>
            <a:avLst/>
            <a:gdLst/>
            <a:ahLst/>
            <a:cxnLst/>
            <a:rect l="l" t="t" r="r" b="b"/>
            <a:pathLst>
              <a:path w="7441945" h="3265889">
                <a:moveTo>
                  <a:pt x="0" y="0"/>
                </a:moveTo>
                <a:lnTo>
                  <a:pt x="7441944" y="0"/>
                </a:lnTo>
                <a:lnTo>
                  <a:pt x="7441944" y="3265889"/>
                </a:lnTo>
                <a:lnTo>
                  <a:pt x="0" y="3265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08262" y="5143500"/>
            <a:ext cx="7011388" cy="2190272"/>
          </a:xfrm>
          <a:custGeom>
            <a:avLst/>
            <a:gdLst/>
            <a:ahLst/>
            <a:cxnLst/>
            <a:rect l="l" t="t" r="r" b="b"/>
            <a:pathLst>
              <a:path w="7011388" h="2190272">
                <a:moveTo>
                  <a:pt x="0" y="0"/>
                </a:moveTo>
                <a:lnTo>
                  <a:pt x="7011388" y="0"/>
                </a:lnTo>
                <a:lnTo>
                  <a:pt x="7011388" y="2190272"/>
                </a:lnTo>
                <a:lnTo>
                  <a:pt x="0" y="2190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038225"/>
            <a:ext cx="16230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349">
                <a:solidFill>
                  <a:srgbClr val="5034C4"/>
                </a:solidFill>
                <a:ea typeface="思源黑体 1 Heavy" panose="020B0A00000000000000" charset="-122"/>
              </a:rPr>
              <a:t>数据集说明</a:t>
            </a:r>
            <a:endParaRPr lang="en-US" sz="7000" spc="349">
              <a:solidFill>
                <a:srgbClr val="5034C4"/>
              </a:solidFill>
              <a:ea typeface="思源黑体 1 Heavy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65378" y="4227692"/>
            <a:ext cx="7441945" cy="5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115">
                <a:solidFill>
                  <a:srgbClr val="5034C4"/>
                </a:solidFill>
                <a:ea typeface="思源黑体 2" panose="020B0500000000000000" charset="-122"/>
              </a:rPr>
              <a:t>用户评分数据集</a:t>
            </a:r>
            <a:endParaRPr lang="en-US" sz="3115">
              <a:solidFill>
                <a:srgbClr val="5034C4"/>
              </a:solidFill>
              <a:ea typeface="思源黑体 2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92984" y="4227692"/>
            <a:ext cx="7441945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zh-CN" altLang="en-US" sz="3115">
                <a:solidFill>
                  <a:srgbClr val="5034C4"/>
                </a:solidFill>
                <a:ea typeface="思源黑体 2" panose="020B0500000000000000" charset="-122"/>
              </a:rPr>
              <a:t>菜品名称</a:t>
            </a:r>
            <a:r>
              <a:rPr lang="en-US" sz="3115">
                <a:solidFill>
                  <a:srgbClr val="5034C4"/>
                </a:solidFill>
                <a:ea typeface="思源黑体 2" panose="020B0500000000000000" charset="-122"/>
              </a:rPr>
              <a:t>数据集</a:t>
            </a:r>
            <a:endParaRPr lang="en-US" sz="3115">
              <a:solidFill>
                <a:srgbClr val="5034C4"/>
              </a:solidFill>
              <a:ea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42542"/>
            <a:ext cx="9263156" cy="10772084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7161969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spc="320">
                <a:solidFill>
                  <a:srgbClr val="5034C4"/>
                </a:solidFill>
                <a:ea typeface="思源黑体 1 Heavy" panose="020B0A00000000000000" charset="-122"/>
              </a:rPr>
              <a:t>解决思路</a:t>
            </a:r>
            <a:endParaRPr lang="en-US" sz="6400" spc="320">
              <a:solidFill>
                <a:srgbClr val="5034C4"/>
              </a:solidFill>
              <a:ea typeface="思源黑体 1 Heavy" panose="020B0A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8712" y="2173535"/>
            <a:ext cx="7441945" cy="5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115">
                <a:solidFill>
                  <a:srgbClr val="5034C4"/>
                </a:solidFill>
                <a:ea typeface="思源黑体 2" panose="020B0500000000000000" charset="-122"/>
              </a:rPr>
              <a:t>数据探索</a:t>
            </a:r>
            <a:endParaRPr lang="en-US" sz="3115">
              <a:solidFill>
                <a:srgbClr val="5034C4"/>
              </a:solidFill>
              <a:ea typeface="思源黑体 2" panose="020B05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62424" y="2173535"/>
            <a:ext cx="7441945" cy="53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115">
                <a:solidFill>
                  <a:srgbClr val="FFFFFF"/>
                </a:solidFill>
                <a:ea typeface="思源黑体 2" panose="020B0500000000000000" charset="-122"/>
              </a:rPr>
              <a:t>模型训练</a:t>
            </a:r>
            <a:endParaRPr lang="en-US" sz="3115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8712" y="2902643"/>
            <a:ext cx="7441945" cy="311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100" lvl="1" indent="-273050" algn="just">
              <a:lnSpc>
                <a:spcPts val="3540"/>
              </a:lnSpc>
              <a:buFont typeface="Arial" panose="020B0604020202020204"/>
              <a:buChar char="•"/>
            </a:pPr>
            <a:r>
              <a:rPr lang="en-US" sz="2530">
                <a:solidFill>
                  <a:srgbClr val="5034C4"/>
                </a:solidFill>
                <a:ea typeface="思源黑体 2" panose="020B0500000000000000" charset="-122"/>
              </a:rPr>
              <a:t>部分数据的属性存在缺失的情况，对于这些数据，我们在预处理时予以剔除。</a:t>
            </a:r>
            <a:endParaRPr lang="en-US" sz="2530">
              <a:solidFill>
                <a:srgbClr val="5034C4"/>
              </a:solidFill>
              <a:ea typeface="思源黑体 2" panose="020B0500000000000000" charset="-122"/>
            </a:endParaRPr>
          </a:p>
          <a:p>
            <a:pPr marL="546100" lvl="1" indent="-273050" algn="just">
              <a:lnSpc>
                <a:spcPts val="3540"/>
              </a:lnSpc>
              <a:buFont typeface="Arial" panose="020B0604020202020204"/>
              <a:buChar char="•"/>
            </a:pPr>
            <a:r>
              <a:rPr lang="en-US" sz="2530">
                <a:solidFill>
                  <a:srgbClr val="5034C4"/>
                </a:solidFill>
                <a:ea typeface="思源黑体 2" panose="020B0500000000000000" charset="-122"/>
              </a:rPr>
              <a:t>部分数据存在重复的情况，对于这些数据，我们在预处理时予以剔除。</a:t>
            </a:r>
            <a:endParaRPr lang="en-US" sz="2530">
              <a:solidFill>
                <a:srgbClr val="5034C4"/>
              </a:solidFill>
              <a:ea typeface="思源黑体 2" panose="020B0500000000000000" charset="-122"/>
            </a:endParaRPr>
          </a:p>
          <a:p>
            <a:pPr marL="546100" lvl="1" indent="-273050" algn="just">
              <a:lnSpc>
                <a:spcPts val="3540"/>
              </a:lnSpc>
              <a:buFont typeface="Arial" panose="020B0604020202020204"/>
              <a:buChar char="•"/>
            </a:pPr>
            <a:r>
              <a:rPr lang="en-US" sz="2530">
                <a:solidFill>
                  <a:srgbClr val="5034C4"/>
                </a:solidFill>
                <a:ea typeface="思源黑体 2" panose="020B0500000000000000" charset="-122"/>
              </a:rPr>
              <a:t>部分数据存在异常的情况，例如属性的值为NULL，对于这些数据，我们在预处理时予以剔除。</a:t>
            </a:r>
            <a:endParaRPr lang="en-US" sz="2530">
              <a:solidFill>
                <a:srgbClr val="5034C4"/>
              </a:solidFill>
              <a:ea typeface="思源黑体 2" panose="020B05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6191181"/>
            <a:ext cx="7441945" cy="5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115">
                <a:solidFill>
                  <a:srgbClr val="5034C4"/>
                </a:solidFill>
                <a:ea typeface="思源黑体 2" panose="020B0500000000000000" charset="-122"/>
              </a:rPr>
              <a:t>预处理</a:t>
            </a:r>
            <a:endParaRPr lang="en-US" sz="3115">
              <a:solidFill>
                <a:srgbClr val="5034C4"/>
              </a:solidFill>
              <a:ea typeface="思源黑体 2" panose="020B05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920289"/>
            <a:ext cx="7441945" cy="177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100" lvl="1" indent="-273050" algn="just">
              <a:lnSpc>
                <a:spcPts val="3540"/>
              </a:lnSpc>
              <a:buFont typeface="Arial" panose="020B0604020202020204"/>
              <a:buChar char="•"/>
            </a:pPr>
            <a:r>
              <a:rPr lang="en-US" sz="2530">
                <a:solidFill>
                  <a:srgbClr val="5034C4"/>
                </a:solidFill>
                <a:ea typeface="思源黑体 2" panose="020B0500000000000000" charset="-122"/>
              </a:rPr>
              <a:t>根据需要对数据集进行统计，如每个用户的评论次数，每个用户对每个菜品的评论次数。</a:t>
            </a:r>
            <a:endParaRPr lang="en-US" sz="2530">
              <a:solidFill>
                <a:srgbClr val="5034C4"/>
              </a:solidFill>
              <a:ea typeface="思源黑体 2" panose="020B0500000000000000" charset="-122"/>
            </a:endParaRPr>
          </a:p>
          <a:p>
            <a:pPr marL="546100" lvl="1" indent="-273050" algn="just">
              <a:lnSpc>
                <a:spcPts val="3540"/>
              </a:lnSpc>
              <a:buFont typeface="Arial" panose="020B0604020202020204"/>
              <a:buChar char="•"/>
            </a:pPr>
            <a:r>
              <a:rPr lang="en-US" sz="2530">
                <a:solidFill>
                  <a:srgbClr val="5034C4"/>
                </a:solidFill>
                <a:ea typeface="思源黑体 2" panose="020B0500000000000000" charset="-122"/>
              </a:rPr>
              <a:t>划分数据集，80%的数据被划分为训练集，20%的数据被划分为测试集。</a:t>
            </a:r>
            <a:endParaRPr lang="en-US" sz="2530">
              <a:solidFill>
                <a:srgbClr val="5034C4"/>
              </a:solidFill>
              <a:ea typeface="思源黑体 2" panose="020B05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54606" y="2902643"/>
            <a:ext cx="7441945" cy="132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100" lvl="1" indent="-273050" algn="just">
              <a:lnSpc>
                <a:spcPts val="3540"/>
              </a:lnSpc>
              <a:buFont typeface="Arial" panose="020B0604020202020204"/>
              <a:buChar char="•"/>
            </a:pPr>
            <a:r>
              <a:rPr lang="en-US" sz="2530">
                <a:solidFill>
                  <a:srgbClr val="FFFFFF"/>
                </a:solidFill>
                <a:ea typeface="思源黑体 2" panose="020B0500000000000000" charset="-122"/>
              </a:rPr>
              <a:t>设置ALS模型参数并拟合ALS模型。</a:t>
            </a:r>
            <a:endParaRPr lang="en-US" sz="2530">
              <a:solidFill>
                <a:srgbClr val="FFFFFF"/>
              </a:solidFill>
              <a:ea typeface="思源黑体 2" panose="020B0500000000000000" charset="-122"/>
            </a:endParaRPr>
          </a:p>
          <a:p>
            <a:pPr marL="546100" lvl="1" indent="-273050" algn="just">
              <a:lnSpc>
                <a:spcPts val="3540"/>
              </a:lnSpc>
              <a:buFont typeface="Arial" panose="020B0604020202020204"/>
              <a:buChar char="•"/>
            </a:pPr>
            <a:r>
              <a:rPr lang="en-US" sz="2530">
                <a:solidFill>
                  <a:srgbClr val="FFFFFF"/>
                </a:solidFill>
                <a:ea typeface="思源黑体 2" panose="020B0500000000000000" charset="-122"/>
              </a:rPr>
              <a:t>使用测试集进行预测，并通过计算计算均方误差RMSE来评估模型性能。</a:t>
            </a:r>
            <a:endParaRPr lang="en-US" sz="253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62424" y="6191181"/>
            <a:ext cx="7441945" cy="53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115">
                <a:solidFill>
                  <a:srgbClr val="FFFFFF"/>
                </a:solidFill>
                <a:ea typeface="思源黑体 2" panose="020B0500000000000000" charset="-122"/>
              </a:rPr>
              <a:t>推荐策略</a:t>
            </a:r>
            <a:endParaRPr lang="en-US" sz="3115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62424" y="6920289"/>
            <a:ext cx="7441945" cy="177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100" lvl="1" indent="-273050" algn="just">
              <a:lnSpc>
                <a:spcPts val="3540"/>
              </a:lnSpc>
              <a:buFont typeface="Arial" panose="020B0604020202020204"/>
              <a:buChar char="•"/>
            </a:pPr>
            <a:r>
              <a:rPr lang="en-US" sz="2530">
                <a:solidFill>
                  <a:srgbClr val="FFFFFF"/>
                </a:solidFill>
                <a:ea typeface="思源黑体 2" panose="020B0500000000000000" charset="-122"/>
              </a:rPr>
              <a:t>为所有用户推荐前10个菜品；</a:t>
            </a:r>
            <a:endParaRPr lang="en-US" sz="2530">
              <a:solidFill>
                <a:srgbClr val="FFFFFF"/>
              </a:solidFill>
              <a:ea typeface="思源黑体 2" panose="020B0500000000000000" charset="-122"/>
            </a:endParaRPr>
          </a:p>
          <a:p>
            <a:pPr marL="546100" lvl="1" indent="-273050" algn="just">
              <a:lnSpc>
                <a:spcPts val="3540"/>
              </a:lnSpc>
              <a:buFont typeface="Arial" panose="020B0604020202020204"/>
              <a:buChar char="•"/>
            </a:pPr>
            <a:r>
              <a:rPr lang="en-US" sz="2530">
                <a:solidFill>
                  <a:srgbClr val="FFFFFF"/>
                </a:solidFill>
                <a:ea typeface="思源黑体 2" panose="020B0500000000000000" charset="-122"/>
              </a:rPr>
              <a:t>为所有菜品推荐前10个用户；</a:t>
            </a:r>
            <a:endParaRPr lang="en-US" sz="2530">
              <a:solidFill>
                <a:srgbClr val="FFFFFF"/>
              </a:solidFill>
              <a:ea typeface="思源黑体 2" panose="020B0500000000000000" charset="-122"/>
            </a:endParaRPr>
          </a:p>
          <a:p>
            <a:pPr marL="546100" lvl="1" indent="-273050" algn="just">
              <a:lnSpc>
                <a:spcPts val="3540"/>
              </a:lnSpc>
              <a:buFont typeface="Arial" panose="020B0604020202020204"/>
              <a:buChar char="•"/>
            </a:pPr>
            <a:r>
              <a:rPr lang="en-US" sz="2530">
                <a:solidFill>
                  <a:srgbClr val="FFFFFF"/>
                </a:solidFill>
                <a:ea typeface="思源黑体 2" panose="020B0500000000000000" charset="-122"/>
              </a:rPr>
              <a:t>为部分用户推荐前10个菜品；</a:t>
            </a:r>
            <a:endParaRPr lang="en-US" sz="2530">
              <a:solidFill>
                <a:srgbClr val="FFFFFF"/>
              </a:solidFill>
              <a:ea typeface="思源黑体 2" panose="020B0500000000000000" charset="-122"/>
            </a:endParaRPr>
          </a:p>
          <a:p>
            <a:pPr marL="546100" lvl="1" indent="-273050" algn="just">
              <a:lnSpc>
                <a:spcPts val="3540"/>
              </a:lnSpc>
              <a:buFont typeface="Arial" panose="020B0604020202020204"/>
              <a:buChar char="•"/>
            </a:pPr>
            <a:r>
              <a:rPr lang="en-US" sz="2530">
                <a:solidFill>
                  <a:srgbClr val="FFFFFF"/>
                </a:solidFill>
                <a:ea typeface="思源黑体 2" panose="020B0500000000000000" charset="-122"/>
              </a:rPr>
              <a:t>为部分菜品推荐前10个用户。</a:t>
            </a:r>
            <a:endParaRPr lang="en-US" sz="2530">
              <a:solidFill>
                <a:srgbClr val="FFFFFF"/>
              </a:solidFill>
              <a:ea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854065">
            <a:off x="-3668113" y="2781020"/>
            <a:ext cx="23117223" cy="11586165"/>
          </a:xfrm>
          <a:prstGeom prst="rect">
            <a:avLst/>
          </a:prstGeom>
          <a:solidFill>
            <a:srgbClr val="C3EBEF"/>
          </a:solidFill>
        </p:spPr>
      </p:sp>
      <p:sp>
        <p:nvSpPr>
          <p:cNvPr id="3" name="Freeform 3"/>
          <p:cNvSpPr/>
          <p:nvPr/>
        </p:nvSpPr>
        <p:spPr>
          <a:xfrm>
            <a:off x="7890499" y="1028700"/>
            <a:ext cx="9709037" cy="8545839"/>
          </a:xfrm>
          <a:custGeom>
            <a:avLst/>
            <a:gdLst/>
            <a:ahLst/>
            <a:cxnLst/>
            <a:rect l="l" t="t" r="r" b="b"/>
            <a:pathLst>
              <a:path w="9709037" h="8545839">
                <a:moveTo>
                  <a:pt x="0" y="0"/>
                </a:moveTo>
                <a:lnTo>
                  <a:pt x="9709037" y="0"/>
                </a:lnTo>
                <a:lnTo>
                  <a:pt x="9709037" y="8545839"/>
                </a:lnTo>
                <a:lnTo>
                  <a:pt x="0" y="854583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493387"/>
            <a:ext cx="7621597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5"/>
              </a:lnSpc>
            </a:pPr>
            <a:r>
              <a:rPr lang="en-US" sz="10505" spc="525">
                <a:solidFill>
                  <a:srgbClr val="5034C4"/>
                </a:solidFill>
                <a:latin typeface="思源黑体 1 Heavy" panose="020B0A00000000000000" charset="-122"/>
              </a:rPr>
              <a:t>Part3</a:t>
            </a:r>
            <a:endParaRPr lang="en-US" sz="10505" spc="525">
              <a:solidFill>
                <a:srgbClr val="5034C4"/>
              </a:solidFill>
              <a:latin typeface="思源黑体 1 Heavy" panose="020B0A00000000000000" charset="-122"/>
            </a:endParaRPr>
          </a:p>
          <a:p>
            <a:pPr>
              <a:lnSpc>
                <a:spcPts val="12605"/>
              </a:lnSpc>
            </a:pPr>
            <a:r>
              <a:rPr lang="en-US" sz="10505" spc="525">
                <a:solidFill>
                  <a:srgbClr val="5034C4"/>
                </a:solidFill>
                <a:ea typeface="思源黑体 1 Heavy" panose="020B0A00000000000000" charset="-122"/>
              </a:rPr>
              <a:t>实现过程</a:t>
            </a:r>
            <a:endParaRPr lang="en-US" sz="10505" spc="525">
              <a:solidFill>
                <a:srgbClr val="5034C4"/>
              </a:solidFill>
              <a:ea typeface="思源黑体 1 Heavy" panose="020B0A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jg4NDJlNDRhNGIzZmJhMzNiNDY1M2ViZmIwNmM5N2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7901</Words>
  <Application>WPS 演示</Application>
  <PresentationFormat>On-screen Show (4:3)</PresentationFormat>
  <Paragraphs>369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Arial</vt:lpstr>
      <vt:lpstr>宋体</vt:lpstr>
      <vt:lpstr>Wingdings</vt:lpstr>
      <vt:lpstr>思源黑体 1 Heavy</vt:lpstr>
      <vt:lpstr>黑体</vt:lpstr>
      <vt:lpstr>DM Sans</vt:lpstr>
      <vt:lpstr>思源黑体 1 Light</vt:lpstr>
      <vt:lpstr>思源黑体 1 Bold</vt:lpstr>
      <vt:lpstr>DM Sans Bold</vt:lpstr>
      <vt:lpstr>Arial</vt:lpstr>
      <vt:lpstr>思源黑体 1 Medium</vt:lpstr>
      <vt:lpstr>思源黑体 1</vt:lpstr>
      <vt:lpstr>思源黑体 2</vt:lpstr>
      <vt:lpstr>Calibri</vt:lpstr>
      <vt:lpstr>微软雅黑</vt:lpstr>
      <vt:lpstr>Arial Unicode MS</vt:lpstr>
      <vt:lpstr>思源黑体-超粗体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小组成员：陈龙泉，莫镇玮，黄志杰，冯梓豪</dc:title>
  <dc:creator/>
  <cp:lastModifiedBy>冯梓豪</cp:lastModifiedBy>
  <cp:revision>4</cp:revision>
  <dcterms:created xsi:type="dcterms:W3CDTF">2006-08-16T00:00:00Z</dcterms:created>
  <dcterms:modified xsi:type="dcterms:W3CDTF">2023-09-22T02:27:20Z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31A42F3A0B214AD3A4C8F45BF8084322_12</vt:lpwstr>
  </property>
  <property fmtid="{D5CDD505-2E9C-101B-9397-08002B2CF9AE}" pid="3" name="KSOProductBuildVer">
    <vt:lpwstr>2052-12.1.0.15374</vt:lpwstr>
  </property>
</Properties>
</file>